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26" r:id="rId4"/>
  </p:sldMasterIdLst>
  <p:notesMasterIdLst>
    <p:notesMasterId r:id="rId25"/>
  </p:notesMasterIdLst>
  <p:handoutMasterIdLst>
    <p:handoutMasterId r:id="rId26"/>
  </p:handoutMasterIdLst>
  <p:sldIdLst>
    <p:sldId id="260" r:id="rId5"/>
    <p:sldId id="257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6" r:id="rId17"/>
    <p:sldId id="277" r:id="rId18"/>
    <p:sldId id="271" r:id="rId19"/>
    <p:sldId id="272" r:id="rId20"/>
    <p:sldId id="273" r:id="rId21"/>
    <p:sldId id="275" r:id="rId22"/>
    <p:sldId id="274" r:id="rId23"/>
    <p:sldId id="259" r:id="rId24"/>
  </p:sldIdLst>
  <p:sldSz cx="9144000" cy="5143500" type="screen16x9"/>
  <p:notesSz cx="7023100" cy="9309100"/>
  <p:defaultTextStyle>
    <a:defPPr>
      <a:defRPr lang="de-CH"/>
    </a:defPPr>
    <a:lvl1pPr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urrer Bettina" initials="dub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010"/>
    <a:srgbClr val="F0494A"/>
    <a:srgbClr val="39B1DB"/>
    <a:srgbClr val="FF0000"/>
    <a:srgbClr val="640000"/>
    <a:srgbClr val="60B4B2"/>
    <a:srgbClr val="08CDE8"/>
    <a:srgbClr val="CDCDCD"/>
    <a:srgbClr val="F3BE91"/>
    <a:srgbClr val="88B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1" autoAdjust="0"/>
    <p:restoredTop sz="96023" autoAdjust="0"/>
  </p:normalViewPr>
  <p:slideViewPr>
    <p:cSldViewPr snapToGrid="0" showGuides="1">
      <p:cViewPr>
        <p:scale>
          <a:sx n="98" d="100"/>
          <a:sy n="98" d="100"/>
        </p:scale>
        <p:origin x="-1908" y="-852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-3318" y="-108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5539B3AE-4F5B-4C8A-901D-39FC07883CC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045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9758" y="0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11163" y="698500"/>
            <a:ext cx="6200775" cy="3489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415" y="4421824"/>
            <a:ext cx="5150273" cy="418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noProof="0" smtClean="0"/>
              <a:t>Mastertextformat bearbeiten</a:t>
            </a:r>
          </a:p>
          <a:p>
            <a:pPr lvl="1"/>
            <a:r>
              <a:rPr lang="de-CH" noProof="0" smtClean="0"/>
              <a:t>Zweite Ebene</a:t>
            </a:r>
          </a:p>
          <a:p>
            <a:pPr lvl="2"/>
            <a:r>
              <a:rPr lang="de-CH" noProof="0" smtClean="0"/>
              <a:t>Dritte Ebene</a:t>
            </a:r>
          </a:p>
          <a:p>
            <a:pPr lvl="3"/>
            <a:r>
              <a:rPr lang="de-CH" noProof="0" smtClean="0"/>
              <a:t>Vierte Ebene</a:t>
            </a:r>
          </a:p>
          <a:p>
            <a:pPr lvl="4"/>
            <a:r>
              <a:rPr lang="de-CH" noProof="0" smtClean="0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9758" y="8843645"/>
            <a:ext cx="3043344" cy="46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0" tIns="45715" rIns="91430" bIns="4571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A1435824-F435-405F-82FC-C5B86CD5CBFE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055105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w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 4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20458"/>
          <a:stretch/>
        </p:blipFill>
        <p:spPr>
          <a:xfrm>
            <a:off x="66261" y="1863884"/>
            <a:ext cx="9011477" cy="3237017"/>
          </a:xfrm>
          <a:prstGeom prst="rect">
            <a:avLst/>
          </a:prstGeom>
        </p:spPr>
      </p:pic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88981" y="3604312"/>
            <a:ext cx="6858000" cy="648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>
              <a:buNone/>
              <a:defRPr kumimoji="0" lang="de-DE" sz="2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</a:defRPr>
            </a:lvl1pPr>
          </a:lstStyle>
          <a:p>
            <a:pPr marL="0" marR="0" lvl="0" indent="0" defTabSz="68580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</a:pPr>
            <a:r>
              <a:rPr lang="en-GB" noProof="0" dirty="0" smtClean="0"/>
              <a:t>Subtitle Arial, 22 point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147051" y="1843923"/>
            <a:ext cx="7617600" cy="1638000"/>
          </a:xfrm>
          <a:prstGeom prst="rect">
            <a:avLst/>
          </a:prstGeom>
        </p:spPr>
        <p:txBody>
          <a:bodyPr/>
          <a:lstStyle>
            <a:lvl1pPr>
              <a:defRPr kumimoji="0" lang="de-DE" sz="5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r>
              <a:rPr lang="en-GB" noProof="0" dirty="0" smtClean="0"/>
              <a:t>Presentation Title Arial, 52 point</a:t>
            </a:r>
          </a:p>
        </p:txBody>
      </p:sp>
      <p:sp>
        <p:nvSpPr>
          <p:cNvPr id="9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3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6033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 bwMode="auto">
          <a:xfrm>
            <a:off x="0" y="-6410"/>
            <a:ext cx="9162000" cy="5157000"/>
          </a:xfrm>
          <a:prstGeom prst="rect">
            <a:avLst/>
          </a:prstGeom>
          <a:solidFill>
            <a:srgbClr val="7D6E5F">
              <a:lumMod val="60000"/>
              <a:lumOff val="4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100" b="0" i="0" u="none" strike="noStrike" kern="0" cap="none" spc="0" normalizeH="0" baseline="0" noProof="0" dirty="0" smtClean="0">
              <a:ln>
                <a:noFill/>
              </a:ln>
              <a:solidFill>
                <a:srgbClr val="B4A89C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532413" y="1808163"/>
            <a:ext cx="6081933" cy="2133875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lang="de-CH"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 smtClean="0"/>
              <a:t>Statement Arial normal 18. </a:t>
            </a:r>
            <a:r>
              <a:rPr lang="en-GB" noProof="0" dirty="0" err="1" smtClean="0"/>
              <a:t>Feugiamet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delisl</a:t>
            </a:r>
            <a:r>
              <a:rPr lang="en-GB" noProof="0" dirty="0" smtClean="0"/>
              <a:t> in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ad </a:t>
            </a:r>
            <a:r>
              <a:rPr lang="en-GB" noProof="0" dirty="0" err="1" smtClean="0"/>
              <a:t>estion</a:t>
            </a:r>
            <a:r>
              <a:rPr lang="en-GB" noProof="0" dirty="0" smtClean="0"/>
              <a:t> </a:t>
            </a:r>
            <a:r>
              <a:rPr lang="en-GB" noProof="0" dirty="0" err="1" smtClean="0"/>
              <a:t>hent</a:t>
            </a:r>
            <a:r>
              <a:rPr lang="en-GB" noProof="0" dirty="0" smtClean="0"/>
              <a:t> prat </a:t>
            </a:r>
            <a:r>
              <a:rPr lang="en-GB" noProof="0" dirty="0" err="1" smtClean="0"/>
              <a:t>lortincilit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utem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doloreet</a:t>
            </a:r>
            <a:r>
              <a:rPr lang="en-GB" noProof="0" dirty="0" smtClean="0"/>
              <a:t> </a:t>
            </a:r>
            <a:r>
              <a:rPr lang="en-GB" noProof="0" dirty="0" err="1" smtClean="0"/>
              <a:t>alisis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auguerc</a:t>
            </a:r>
            <a:r>
              <a:rPr lang="en-GB" noProof="0" dirty="0" smtClean="0"/>
              <a:t> </a:t>
            </a:r>
            <a:r>
              <a:rPr lang="en-GB" noProof="0" dirty="0" err="1" smtClean="0"/>
              <a:t>iliquatum</a:t>
            </a:r>
            <a:r>
              <a:rPr lang="en-GB" noProof="0" dirty="0" smtClean="0"/>
              <a:t> </a:t>
            </a:r>
            <a:r>
              <a:rPr lang="en-GB" noProof="0" dirty="0" err="1" smtClean="0"/>
              <a:t>euipsuscilis</a:t>
            </a:r>
            <a:r>
              <a:rPr lang="en-GB" noProof="0" dirty="0" smtClean="0"/>
              <a:t> </a:t>
            </a:r>
            <a:r>
              <a:rPr lang="en-GB" noProof="0" dirty="0" err="1" smtClean="0"/>
              <a:t>augue</a:t>
            </a:r>
            <a:r>
              <a:rPr lang="en-GB" noProof="0" dirty="0" smtClean="0"/>
              <a:t> do </a:t>
            </a:r>
            <a:r>
              <a:rPr lang="en-GB" noProof="0" dirty="0" err="1" smtClean="0"/>
              <a:t>consequipis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nulputpat</a:t>
            </a:r>
            <a:r>
              <a:rPr lang="en-GB" noProof="0" dirty="0" smtClean="0"/>
              <a:t> </a:t>
            </a:r>
            <a:r>
              <a:rPr lang="en-GB" noProof="0" dirty="0" err="1" smtClean="0"/>
              <a:t>lum</a:t>
            </a:r>
            <a:r>
              <a:rPr lang="en-GB" noProof="0" dirty="0" smtClean="0"/>
              <a:t> </a:t>
            </a:r>
            <a:r>
              <a:rPr lang="en-GB" noProof="0" dirty="0" err="1" smtClean="0"/>
              <a:t>dolobore</a:t>
            </a:r>
            <a:r>
              <a:rPr lang="en-GB" noProof="0" dirty="0" smtClean="0"/>
              <a:t> </a:t>
            </a:r>
            <a:r>
              <a:rPr lang="en-GB" noProof="0" dirty="0" err="1" smtClean="0"/>
              <a:t>diodolorem</a:t>
            </a:r>
            <a:r>
              <a:rPr lang="en-GB" noProof="0" dirty="0" smtClean="0"/>
              <a:t> </a:t>
            </a:r>
            <a:r>
              <a:rPr lang="en-GB" noProof="0" dirty="0" err="1" smtClean="0"/>
              <a:t>nullam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susting</a:t>
            </a:r>
            <a:r>
              <a:rPr lang="en-GB" noProof="0" dirty="0" smtClean="0"/>
              <a:t> </a:t>
            </a:r>
            <a:r>
              <a:rPr lang="en-GB" noProof="0" dirty="0" err="1" smtClean="0"/>
              <a:t>eumsan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veliquismod</a:t>
            </a:r>
            <a:r>
              <a:rPr lang="en-GB" noProof="0" dirty="0" smtClean="0"/>
              <a:t> </a:t>
            </a:r>
            <a:r>
              <a:rPr lang="en-GB" noProof="0" dirty="0" err="1" smtClean="0"/>
              <a:t>mincin</a:t>
            </a:r>
            <a:r>
              <a:rPr lang="en-GB" noProof="0" dirty="0" smtClean="0"/>
              <a:t> </a:t>
            </a:r>
            <a:r>
              <a:rPr lang="en-GB" noProof="0" dirty="0" err="1" smtClean="0"/>
              <a:t>ulluptat</a:t>
            </a:r>
            <a:r>
              <a:rPr lang="en-GB" noProof="0" dirty="0" smtClean="0"/>
              <a:t>. </a:t>
            </a:r>
            <a:r>
              <a:rPr lang="en-GB" noProof="0" dirty="0" err="1" smtClean="0"/>
              <a:t>Nulla</a:t>
            </a:r>
            <a:r>
              <a:rPr lang="en-GB" noProof="0" dirty="0" smtClean="0"/>
              <a:t> </a:t>
            </a:r>
            <a:r>
              <a:rPr lang="en-GB" noProof="0" dirty="0" err="1" smtClean="0"/>
              <a:t>commy</a:t>
            </a:r>
            <a:r>
              <a:rPr lang="en-GB" noProof="0" dirty="0" smtClean="0"/>
              <a:t> </a:t>
            </a:r>
            <a:r>
              <a:rPr lang="en-GB" noProof="0" dirty="0" err="1" smtClean="0"/>
              <a:t>niam</a:t>
            </a:r>
            <a:r>
              <a:rPr lang="en-GB" noProof="0" dirty="0" smtClean="0"/>
              <a:t>, </a:t>
            </a:r>
            <a:r>
              <a:rPr lang="en-GB" noProof="0" dirty="0" err="1" smtClean="0"/>
              <a:t>quismodit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irilit</a:t>
            </a:r>
            <a:r>
              <a:rPr lang="en-GB" noProof="0" dirty="0" smtClean="0"/>
              <a:t> </a:t>
            </a:r>
            <a:r>
              <a:rPr lang="en-GB" noProof="0" dirty="0" err="1" smtClean="0"/>
              <a:t>incinim</a:t>
            </a:r>
            <a:r>
              <a:rPr lang="en-GB" noProof="0" dirty="0" smtClean="0"/>
              <a:t> </a:t>
            </a:r>
            <a:r>
              <a:rPr lang="en-GB" noProof="0" dirty="0" err="1" smtClean="0"/>
              <a:t>velisi</a:t>
            </a:r>
            <a:r>
              <a:rPr lang="en-GB" noProof="0" dirty="0" smtClean="0"/>
              <a:t> </a:t>
            </a:r>
            <a:r>
              <a:rPr lang="en-GB" noProof="0" dirty="0" err="1" smtClean="0"/>
              <a:t>exero</a:t>
            </a:r>
            <a:r>
              <a:rPr lang="en-GB" noProof="0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818013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1179830" y="1394459"/>
            <a:ext cx="7527926" cy="2484121"/>
          </a:xfrm>
          <a:prstGeom prst="rect">
            <a:avLst/>
          </a:prstGeom>
        </p:spPr>
        <p:txBody>
          <a:bodyPr/>
          <a:lstStyle>
            <a:lvl1pPr marL="266700" marR="0" indent="-2667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  <a:lvl2pPr marL="714375" indent="-257175">
              <a:buClrTx/>
              <a:buFont typeface="Symbol" panose="05050102010706020507" pitchFamily="18" charset="2"/>
              <a:buChar char="-"/>
              <a:defRPr sz="1600" baseline="0"/>
            </a:lvl2pPr>
            <a:lvl3pPr>
              <a:buClrTx/>
              <a:defRPr sz="1600"/>
            </a:lvl3pPr>
          </a:lstStyle>
          <a:p>
            <a:pPr lvl="0"/>
            <a:r>
              <a:rPr lang="en-GB" noProof="0" dirty="0" err="1" smtClean="0"/>
              <a:t>Grundschrift</a:t>
            </a:r>
            <a:r>
              <a:rPr lang="en-GB" noProof="0" dirty="0" smtClean="0"/>
              <a:t> </a:t>
            </a:r>
            <a:r>
              <a:rPr lang="en-GB" noProof="0" dirty="0" err="1" smtClean="0"/>
              <a:t>mit</a:t>
            </a:r>
            <a:r>
              <a:rPr lang="en-GB" noProof="0" dirty="0" smtClean="0"/>
              <a:t> </a:t>
            </a:r>
            <a:r>
              <a:rPr lang="en-GB" noProof="0" dirty="0" err="1" smtClean="0"/>
              <a:t>Aufzählung</a:t>
            </a:r>
            <a:r>
              <a:rPr lang="en-GB" noProof="0" dirty="0" smtClean="0"/>
              <a:t>, Arial normal,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1"/>
            <a:r>
              <a:rPr lang="en-GB" noProof="0" dirty="0" err="1" smtClean="0"/>
              <a:t>Ebene</a:t>
            </a:r>
            <a:r>
              <a:rPr lang="en-GB" noProof="0" dirty="0" smtClean="0"/>
              <a:t> </a:t>
            </a:r>
            <a:r>
              <a:rPr lang="en-GB" noProof="0" dirty="0" err="1" smtClean="0"/>
              <a:t>zwei</a:t>
            </a:r>
            <a:r>
              <a:rPr lang="en-GB" noProof="0" dirty="0" smtClean="0"/>
              <a:t>, 16 </a:t>
            </a:r>
            <a:r>
              <a:rPr lang="en-GB" noProof="0" dirty="0" err="1" smtClean="0"/>
              <a:t>Punkt</a:t>
            </a:r>
            <a:endParaRPr lang="en-GB" noProof="0" dirty="0" smtClean="0"/>
          </a:p>
          <a:p>
            <a:pPr lvl="2"/>
            <a:endParaRPr lang="en-GB" noProof="0" dirty="0" smtClean="0"/>
          </a:p>
        </p:txBody>
      </p:sp>
      <p:sp>
        <p:nvSpPr>
          <p:cNvPr id="14" name="Titel 3"/>
          <p:cNvSpPr>
            <a:spLocks noGrp="1"/>
          </p:cNvSpPr>
          <p:nvPr>
            <p:ph type="title" hasCustomPrompt="1"/>
          </p:nvPr>
        </p:nvSpPr>
        <p:spPr>
          <a:xfrm>
            <a:off x="1186180" y="185710"/>
            <a:ext cx="7516008" cy="708082"/>
          </a:xfrm>
          <a:prstGeom prst="rect">
            <a:avLst/>
          </a:prstGeom>
        </p:spPr>
        <p:txBody>
          <a:bodyPr/>
          <a:lstStyle>
            <a:lvl1pPr>
              <a:defRPr sz="3200" b="0"/>
            </a:lvl1pPr>
          </a:lstStyle>
          <a:p>
            <a:r>
              <a:rPr lang="en-GB" noProof="0" dirty="0" smtClean="0"/>
              <a:t>Title, Arial, normal, 32 point</a:t>
            </a:r>
          </a:p>
        </p:txBody>
      </p:sp>
      <p:pic>
        <p:nvPicPr>
          <p:cNvPr id="5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pic>
        <p:nvPicPr>
          <p:cNvPr id="7" name="Picture 44" descr="Wappen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32" y="374457"/>
            <a:ext cx="2921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hteck 16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19" name="Bild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33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85" b="74924"/>
          <a:stretch/>
        </p:blipFill>
        <p:spPr>
          <a:xfrm>
            <a:off x="75165" y="4068473"/>
            <a:ext cx="9037853" cy="1023496"/>
          </a:xfrm>
          <a:prstGeom prst="rect">
            <a:avLst/>
          </a:prstGeom>
        </p:spPr>
      </p:pic>
      <p:sp>
        <p:nvSpPr>
          <p:cNvPr id="13" name="Rechteck 12"/>
          <p:cNvSpPr/>
          <p:nvPr userDrawn="1"/>
        </p:nvSpPr>
        <p:spPr>
          <a:xfrm>
            <a:off x="1290227" y="3001610"/>
            <a:ext cx="2284015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400" b="1" noProof="0" dirty="0" err="1" smtClean="0"/>
              <a:t>MeteoSvizzera</a:t>
            </a:r>
            <a:endParaRPr lang="en-GB" sz="1400" noProof="0" dirty="0" smtClean="0"/>
          </a:p>
          <a:p>
            <a:r>
              <a:rPr lang="en-GB" sz="1400" noProof="0" dirty="0" smtClean="0"/>
              <a:t>Via </a:t>
            </a:r>
            <a:r>
              <a:rPr lang="en-GB" sz="1400" noProof="0" dirty="0" err="1" smtClean="0"/>
              <a:t>ai</a:t>
            </a:r>
            <a:r>
              <a:rPr lang="en-GB" sz="1400" noProof="0" dirty="0" smtClean="0"/>
              <a:t> Monti 146</a:t>
            </a:r>
          </a:p>
          <a:p>
            <a:r>
              <a:rPr lang="en-GB" sz="1400" noProof="0" dirty="0" smtClean="0"/>
              <a:t>CH-6605 Locarno-Monti</a:t>
            </a:r>
          </a:p>
          <a:p>
            <a:r>
              <a:rPr lang="en-GB" sz="1400" noProof="0" dirty="0" smtClean="0"/>
              <a:t>T +41 58 460 92 22</a:t>
            </a:r>
          </a:p>
          <a:p>
            <a:r>
              <a:rPr lang="en-GB" sz="1400" noProof="0" dirty="0" smtClean="0"/>
              <a:t>www.meteosvizzera.ch</a:t>
            </a:r>
            <a:endParaRPr lang="en-GB" sz="1400" noProof="0" dirty="0"/>
          </a:p>
        </p:txBody>
      </p:sp>
      <p:sp>
        <p:nvSpPr>
          <p:cNvPr id="15" name="Rechteck 14"/>
          <p:cNvSpPr/>
          <p:nvPr userDrawn="1"/>
        </p:nvSpPr>
        <p:spPr>
          <a:xfrm>
            <a:off x="4014378" y="3001610"/>
            <a:ext cx="2005422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7bis, av. de la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Paix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CH-1211 Genève 2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98 88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hteck 15"/>
          <p:cNvSpPr/>
          <p:nvPr userDrawn="1"/>
        </p:nvSpPr>
        <p:spPr>
          <a:xfrm>
            <a:off x="6484528" y="3001610"/>
            <a:ext cx="2102930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b="1" noProof="0" dirty="0" smtClean="0">
                <a:solidFill>
                  <a:srgbClr val="000000"/>
                </a:solidFill>
                <a:latin typeface="Arial" charset="0"/>
              </a:rPr>
              <a:t>MétéoSuisse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Chemin</a:t>
            </a: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 de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l‘Aérologie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CH-1530 </a:t>
            </a:r>
            <a:r>
              <a:rPr lang="en-GB" sz="1400" noProof="0" dirty="0" err="1" smtClean="0">
                <a:solidFill>
                  <a:srgbClr val="000000"/>
                </a:solidFill>
                <a:latin typeface="Arial" charset="0"/>
              </a:rPr>
              <a:t>Payerne</a:t>
            </a:r>
            <a:endParaRPr lang="en-GB" sz="1400" noProof="0" dirty="0" smtClean="0">
              <a:solidFill>
                <a:srgbClr val="000000"/>
              </a:solidFill>
              <a:latin typeface="Arial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T +41 58 460 94 44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400" noProof="0" dirty="0" smtClean="0">
                <a:solidFill>
                  <a:srgbClr val="000000"/>
                </a:solidFill>
                <a:latin typeface="Arial" charset="0"/>
              </a:rPr>
              <a:t>www.meteosuisse.ch</a:t>
            </a:r>
            <a:endParaRPr lang="en-GB" sz="1400" noProof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Rechteck 19"/>
          <p:cNvSpPr/>
          <p:nvPr userDrawn="1"/>
        </p:nvSpPr>
        <p:spPr>
          <a:xfrm>
            <a:off x="1277766" y="1449484"/>
            <a:ext cx="344129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GB" sz="1600" b="1" noProof="0" dirty="0" smtClean="0"/>
              <a:t>MeteoSwiss</a:t>
            </a:r>
          </a:p>
          <a:p>
            <a:r>
              <a:rPr lang="en-GB" sz="1600" b="0" noProof="0" dirty="0" smtClean="0"/>
              <a:t>Operation </a:t>
            </a:r>
            <a:r>
              <a:rPr lang="en-GB" sz="1600" b="0" noProof="0" dirty="0" err="1" smtClean="0"/>
              <a:t>Center</a:t>
            </a:r>
            <a:r>
              <a:rPr lang="en-GB" sz="1600" b="0" noProof="0" dirty="0" smtClean="0"/>
              <a:t> 1 </a:t>
            </a:r>
          </a:p>
          <a:p>
            <a:r>
              <a:rPr lang="en-GB" sz="1600" b="0" noProof="0" dirty="0" smtClean="0"/>
              <a:t>CH-8058 Zurich-Airport </a:t>
            </a:r>
          </a:p>
          <a:p>
            <a:r>
              <a:rPr lang="en-GB" sz="1600" b="0" noProof="0" dirty="0" smtClean="0"/>
              <a:t>T +41 58 460 91 11 www.meteoswiss.ch</a:t>
            </a:r>
            <a:endParaRPr lang="en-GB" sz="1600" b="0" noProof="0" dirty="0"/>
          </a:p>
        </p:txBody>
      </p:sp>
      <p:sp>
        <p:nvSpPr>
          <p:cNvPr id="17" name="Text Box 32"/>
          <p:cNvSpPr txBox="1">
            <a:spLocks noChangeArrowheads="1"/>
          </p:cNvSpPr>
          <p:nvPr userDrawn="1"/>
        </p:nvSpPr>
        <p:spPr bwMode="auto">
          <a:xfrm>
            <a:off x="4572000" y="378804"/>
            <a:ext cx="3581400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5000"/>
              </a:lnSpc>
              <a:spcBef>
                <a:spcPct val="50000"/>
              </a:spcBef>
            </a:pPr>
            <a:r>
              <a:rPr lang="en-GB" sz="800" noProof="0" dirty="0" smtClean="0"/>
              <a:t>Federal Department of Home Affairs FDHA</a:t>
            </a:r>
            <a:br>
              <a:rPr lang="en-GB" sz="800" noProof="0" dirty="0" smtClean="0"/>
            </a:br>
            <a:r>
              <a:rPr lang="en-GB" sz="800" b="1" noProof="0" dirty="0" smtClean="0"/>
              <a:t>Federal Office of Meteorology and Climatology  MeteoSwiss</a:t>
            </a:r>
            <a:endParaRPr lang="en-GB" sz="800" noProof="0" dirty="0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924938" y="362579"/>
            <a:ext cx="2004962" cy="774471"/>
            <a:chOff x="924938" y="362579"/>
            <a:chExt cx="2004962" cy="774471"/>
          </a:xfrm>
        </p:grpSpPr>
        <p:pic>
          <p:nvPicPr>
            <p:cNvPr id="14" name="Picture 41" descr="Bund_e_100%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000" y="375050"/>
              <a:ext cx="19939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4" descr="Wappen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938" y="362579"/>
              <a:ext cx="292100" cy="33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Rechteck 18"/>
          <p:cNvSpPr/>
          <p:nvPr userDrawn="1"/>
        </p:nvSpPr>
        <p:spPr bwMode="auto">
          <a:xfrm>
            <a:off x="1143070" y="4613704"/>
            <a:ext cx="1320488" cy="27888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hteck 20"/>
          <p:cNvSpPr/>
          <p:nvPr userDrawn="1"/>
        </p:nvSpPr>
        <p:spPr bwMode="auto">
          <a:xfrm>
            <a:off x="1228550" y="4527892"/>
            <a:ext cx="1265367" cy="8978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pic>
        <p:nvPicPr>
          <p:cNvPr id="22" name="Bild 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78006" r="10884"/>
          <a:stretch/>
        </p:blipFill>
        <p:spPr>
          <a:xfrm>
            <a:off x="1254674" y="4630190"/>
            <a:ext cx="1041960" cy="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9144000" cy="102870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 bwMode="auto">
          <a:xfrm>
            <a:off x="5122000" y="4646664"/>
            <a:ext cx="2603077" cy="2762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36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900" noProof="0" dirty="0" smtClean="0">
                <a:latin typeface="Roboto Light"/>
                <a:cs typeface="Roboto Light"/>
              </a:rPr>
              <a:t>© </a:t>
            </a:r>
            <a:r>
              <a:rPr lang="en-GB" sz="900" noProof="0" dirty="0" err="1" smtClean="0">
                <a:latin typeface="Roboto Light"/>
                <a:cs typeface="Roboto Light"/>
              </a:rPr>
              <a:t>Lorcarno</a:t>
            </a:r>
            <a:r>
              <a:rPr lang="en-GB" sz="900" noProof="0" dirty="0" smtClean="0">
                <a:latin typeface="Roboto Light"/>
                <a:cs typeface="Roboto Light"/>
              </a:rPr>
              <a:t>-Monti, 10.10.2018	</a:t>
            </a:r>
            <a:r>
              <a:rPr lang="en-GB" sz="900" noProof="0" dirty="0" err="1" smtClean="0">
                <a:latin typeface="Roboto Light"/>
                <a:cs typeface="Roboto Light"/>
              </a:rPr>
              <a:t>jmz</a:t>
            </a:r>
            <a:endParaRPr lang="en-GB" sz="900" noProof="0" dirty="0" smtClean="0">
              <a:latin typeface="Roboto Light"/>
              <a:cs typeface="Roboto Light"/>
            </a:endParaRPr>
          </a:p>
        </p:txBody>
      </p:sp>
      <p:sp>
        <p:nvSpPr>
          <p:cNvPr id="25" name="Rechteck 24"/>
          <p:cNvSpPr/>
          <p:nvPr/>
        </p:nvSpPr>
        <p:spPr>
          <a:xfrm>
            <a:off x="7659141" y="4650565"/>
            <a:ext cx="107503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85800" eaLnBrk="1" fontAlgn="auto" hangingPunct="1">
              <a:spcBef>
                <a:spcPts val="0"/>
              </a:spcBef>
              <a:spcAft>
                <a:spcPts val="0"/>
              </a:spcAft>
            </a:pPr>
            <a:fld id="{1EE35605-8AB3-442C-A293-9F31FDF185BC}" type="slidenum">
              <a:rPr lang="en-GB" sz="900" noProof="0" smtClean="0">
                <a:solidFill>
                  <a:prstClr val="black"/>
                </a:solidFill>
                <a:latin typeface="Roboto Light"/>
                <a:cs typeface="Roboto Light"/>
              </a:rPr>
              <a:pPr algn="r" defTabSz="6858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sz="900" noProof="0" dirty="0">
              <a:solidFill>
                <a:prstClr val="black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65115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9" r:id="rId3"/>
    <p:sldLayoutId id="2147483730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Char char="•"/>
        <a:defRPr sz="21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B2B2B2"/>
        </a:buClr>
        <a:buChar char="•"/>
        <a:defRPr sz="21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C0C0C0"/>
        </a:buClr>
        <a:buChar char="•"/>
        <a:defRPr sz="21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DDDDD"/>
        </a:buClr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NOSTRADAMUS</a:t>
            </a:r>
            <a:br>
              <a:rPr lang="en-GB" dirty="0" smtClean="0"/>
            </a:br>
            <a:r>
              <a:rPr lang="en-GB" dirty="0" smtClean="0"/>
              <a:t>input data preparation	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trike="sngStrike" dirty="0" smtClean="0"/>
              <a:t>RSN workshop presentation </a:t>
            </a:r>
            <a:endParaRPr lang="en-GB" strike="sngStrike" dirty="0"/>
          </a:p>
        </p:txBody>
      </p:sp>
    </p:spTree>
    <p:extLst>
      <p:ext uri="{BB962C8B-B14F-4D97-AF65-F5344CB8AC3E}">
        <p14:creationId xmlns:p14="http://schemas.microsoft.com/office/powerpoint/2010/main" val="22572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lowchart: Magnetic Disk 93"/>
          <p:cNvSpPr/>
          <p:nvPr/>
        </p:nvSpPr>
        <p:spPr>
          <a:xfrm>
            <a:off x="1985425" y="1426979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7" name="Group 256"/>
          <p:cNvGrpSpPr/>
          <p:nvPr/>
        </p:nvGrpSpPr>
        <p:grpSpPr>
          <a:xfrm>
            <a:off x="2879868" y="1760375"/>
            <a:ext cx="246821" cy="272802"/>
            <a:chOff x="2589380" y="1757426"/>
            <a:chExt cx="246821" cy="272802"/>
          </a:xfrm>
        </p:grpSpPr>
        <p:sp>
          <p:nvSpPr>
            <p:cNvPr id="261" name="Folded Corner 260"/>
            <p:cNvSpPr/>
            <p:nvPr/>
          </p:nvSpPr>
          <p:spPr bwMode="auto">
            <a:xfrm flipV="1">
              <a:off x="2589380" y="1757426"/>
              <a:ext cx="246821" cy="272802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62" name="Straight Arrow Connector 261"/>
            <p:cNvCxnSpPr/>
            <p:nvPr/>
          </p:nvCxnSpPr>
          <p:spPr bwMode="auto">
            <a:xfrm flipH="1" flipV="1">
              <a:off x="2612857" y="1784402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3" name="Straight Arrow Connector 262"/>
            <p:cNvCxnSpPr/>
            <p:nvPr/>
          </p:nvCxnSpPr>
          <p:spPr bwMode="auto">
            <a:xfrm>
              <a:off x="2642053" y="1952579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4" name="Straight Arrow Connector 263"/>
            <p:cNvCxnSpPr/>
            <p:nvPr/>
          </p:nvCxnSpPr>
          <p:spPr bwMode="auto">
            <a:xfrm>
              <a:off x="2707180" y="1835065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5" name="Straight Arrow Connector 264"/>
            <p:cNvCxnSpPr/>
            <p:nvPr/>
          </p:nvCxnSpPr>
          <p:spPr bwMode="auto">
            <a:xfrm>
              <a:off x="2719555" y="1936509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Correcting for residual movement</a:t>
            </a:r>
            <a:endParaRPr lang="en-GB" dirty="0"/>
          </a:p>
        </p:txBody>
      </p:sp>
      <p:pic>
        <p:nvPicPr>
          <p:cNvPr id="9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1085" y="8191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>
                <a:latin typeface="Courier" pitchFamily="49" charset="0"/>
              </a:rPr>
              <a:t>07.07.2015 14:40 UTC</a:t>
            </a:r>
            <a:endParaRPr lang="en-GB" sz="1800" dirty="0">
              <a:latin typeface="Courier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001752" y="96931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/ UV data</a:t>
            </a:r>
          </a:p>
          <a:p>
            <a:r>
              <a:rPr lang="en-GB" sz="1200" dirty="0" smtClean="0"/>
              <a:t>(.</a:t>
            </a:r>
            <a:r>
              <a:rPr lang="en-GB" sz="1200" dirty="0" err="1" smtClean="0"/>
              <a:t>npy</a:t>
            </a:r>
            <a:r>
              <a:rPr lang="en-GB" sz="1200" dirty="0" smtClean="0"/>
              <a:t> or .</a:t>
            </a:r>
            <a:r>
              <a:rPr lang="en-GB" sz="1200" dirty="0" err="1" smtClean="0"/>
              <a:t>nc</a:t>
            </a:r>
            <a:r>
              <a:rPr lang="en-GB" sz="1200" dirty="0" smtClean="0"/>
              <a:t> file)</a:t>
            </a:r>
            <a:endParaRPr lang="en-GB" sz="12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4594098" y="2610770"/>
            <a:ext cx="2723544" cy="19846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Semilagrangian</a:t>
            </a:r>
            <a:r>
              <a:rPr kumimoji="0" lang="en-GB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displacement</a:t>
            </a:r>
            <a:endParaRPr kumimoji="0" lang="en-GB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470685" y="2125267"/>
            <a:ext cx="2938956" cy="1169346"/>
            <a:chOff x="3890044" y="2210307"/>
            <a:chExt cx="2938956" cy="1169346"/>
          </a:xfrm>
        </p:grpSpPr>
        <p:sp>
          <p:nvSpPr>
            <p:cNvPr id="13" name="Right Brace 12"/>
            <p:cNvSpPr/>
            <p:nvPr/>
          </p:nvSpPr>
          <p:spPr bwMode="auto">
            <a:xfrm rot="5400000">
              <a:off x="5301199" y="799152"/>
              <a:ext cx="116646" cy="293895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085724" y="2323264"/>
              <a:ext cx="558167" cy="362314"/>
              <a:chOff x="5085724" y="2323264"/>
              <a:chExt cx="558167" cy="36231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l="-25275" t="-98077" r="-52747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Oval 16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17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" name="Curved Connector 21"/>
            <p:cNvCxnSpPr>
              <a:stCxn id="148" idx="2"/>
              <a:endCxn id="6" idx="2"/>
            </p:cNvCxnSpPr>
            <p:nvPr/>
          </p:nvCxnSpPr>
          <p:spPr bwMode="auto">
            <a:xfrm rot="5400000" flipH="1" flipV="1">
              <a:off x="4480781" y="2485205"/>
              <a:ext cx="485375" cy="1303522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1" name="Curved Connector 180"/>
          <p:cNvCxnSpPr>
            <a:stCxn id="6" idx="3"/>
            <a:endCxn id="151" idx="2"/>
          </p:cNvCxnSpPr>
          <p:nvPr/>
        </p:nvCxnSpPr>
        <p:spPr bwMode="auto">
          <a:xfrm>
            <a:off x="7317642" y="2710004"/>
            <a:ext cx="266896" cy="58460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5955871" y="2123787"/>
            <a:ext cx="1508497" cy="1170826"/>
            <a:chOff x="5375230" y="2208827"/>
            <a:chExt cx="1508497" cy="1170826"/>
          </a:xfrm>
        </p:grpSpPr>
        <p:cxnSp>
          <p:nvCxnSpPr>
            <p:cNvPr id="179" name="Curved Connector 178"/>
            <p:cNvCxnSpPr>
              <a:stCxn id="166" idx="2"/>
              <a:endCxn id="6" idx="2"/>
            </p:cNvCxnSpPr>
            <p:nvPr/>
          </p:nvCxnSpPr>
          <p:spPr bwMode="auto">
            <a:xfrm rot="16200000" flipV="1">
              <a:off x="5702526" y="2566982"/>
              <a:ext cx="485375" cy="1139968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9" name="Right Brace 208"/>
            <p:cNvSpPr/>
            <p:nvPr/>
          </p:nvSpPr>
          <p:spPr bwMode="auto">
            <a:xfrm rot="5400000">
              <a:off x="6525587" y="2023540"/>
              <a:ext cx="116646" cy="487219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325560" y="2333496"/>
              <a:ext cx="558167" cy="362314"/>
              <a:chOff x="5085724" y="2323264"/>
              <a:chExt cx="558167" cy="36231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3" name="TextBox 212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213" name="TextBox 2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l="-25275" t="-98077" r="-52747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4" name="Oval 213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12" name="Straight Arrow Connector 211"/>
              <p:cNvCxnSpPr>
                <a:stCxn id="214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74" name="Group 173"/>
          <p:cNvGrpSpPr/>
          <p:nvPr/>
        </p:nvGrpSpPr>
        <p:grpSpPr>
          <a:xfrm>
            <a:off x="397794" y="4089768"/>
            <a:ext cx="870750" cy="348505"/>
            <a:chOff x="1081663" y="2564904"/>
            <a:chExt cx="1397323" cy="559258"/>
          </a:xfrm>
        </p:grpSpPr>
        <p:cxnSp>
          <p:nvCxnSpPr>
            <p:cNvPr id="180" name="Straight Arrow Connector 179"/>
            <p:cNvCxnSpPr/>
            <p:nvPr/>
          </p:nvCxnSpPr>
          <p:spPr>
            <a:xfrm>
              <a:off x="1081663" y="2564904"/>
              <a:ext cx="118608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TextBox 181"/>
            <p:cNvSpPr txBox="1"/>
            <p:nvPr/>
          </p:nvSpPr>
          <p:spPr>
            <a:xfrm>
              <a:off x="1081663" y="2580873"/>
              <a:ext cx="1397323" cy="543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 smtClean="0"/>
                <a:t>0 – Time:</a:t>
              </a:r>
              <a:br>
                <a:rPr lang="en-GB" sz="800" dirty="0" smtClean="0"/>
              </a:br>
              <a:r>
                <a:rPr lang="en-GB" sz="800" dirty="0" smtClean="0"/>
                <a:t>t0 | t-5 | t-10… </a:t>
              </a:r>
              <a:endParaRPr lang="en-GB" sz="800" dirty="0"/>
            </a:p>
          </p:txBody>
        </p:sp>
      </p:grpSp>
      <p:pic>
        <p:nvPicPr>
          <p:cNvPr id="183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-25314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/>
          <p:cNvSpPr txBox="1"/>
          <p:nvPr/>
        </p:nvSpPr>
        <p:spPr>
          <a:xfrm rot="16200000">
            <a:off x="-862904" y="3470084"/>
            <a:ext cx="2221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Displaced RZC Rain Rate</a:t>
            </a:r>
            <a:endParaRPr lang="en-GB" sz="1200" dirty="0"/>
          </a:p>
        </p:txBody>
      </p:sp>
      <p:pic>
        <p:nvPicPr>
          <p:cNvPr id="215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107546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248222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384990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521758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658526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0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795294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2" name="Group 231"/>
          <p:cNvGrpSpPr/>
          <p:nvPr/>
        </p:nvGrpSpPr>
        <p:grpSpPr>
          <a:xfrm>
            <a:off x="1419436" y="2987820"/>
            <a:ext cx="974312" cy="1039153"/>
            <a:chOff x="1419436" y="2987820"/>
            <a:chExt cx="974312" cy="1039153"/>
          </a:xfrm>
        </p:grpSpPr>
        <p:sp>
          <p:nvSpPr>
            <p:cNvPr id="234" name="Down Arrow 233"/>
            <p:cNvSpPr/>
            <p:nvPr/>
          </p:nvSpPr>
          <p:spPr bwMode="auto">
            <a:xfrm rot="16200000">
              <a:off x="1419149" y="3052374"/>
              <a:ext cx="974886" cy="97431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Magic</a:t>
              </a:r>
            </a:p>
          </p:txBody>
        </p:sp>
        <p:grpSp>
          <p:nvGrpSpPr>
            <p:cNvPr id="235" name="Group 234"/>
            <p:cNvGrpSpPr/>
            <p:nvPr/>
          </p:nvGrpSpPr>
          <p:grpSpPr>
            <a:xfrm>
              <a:off x="1489309" y="2987820"/>
              <a:ext cx="779559" cy="1035255"/>
              <a:chOff x="1489309" y="2987820"/>
              <a:chExt cx="779559" cy="1035255"/>
            </a:xfrm>
          </p:grpSpPr>
          <p:sp>
            <p:nvSpPr>
              <p:cNvPr id="238" name="4-Point Star 237"/>
              <p:cNvSpPr/>
              <p:nvPr/>
            </p:nvSpPr>
            <p:spPr bwMode="auto">
              <a:xfrm rot="823078">
                <a:off x="1931315" y="2987820"/>
                <a:ext cx="337553" cy="347133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39" name="4-Point Star 238"/>
              <p:cNvSpPr/>
              <p:nvPr/>
            </p:nvSpPr>
            <p:spPr bwMode="auto">
              <a:xfrm rot="19928009">
                <a:off x="1489309" y="3097120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0" name="4-Point Star 239"/>
              <p:cNvSpPr/>
              <p:nvPr/>
            </p:nvSpPr>
            <p:spPr bwMode="auto">
              <a:xfrm rot="21150422">
                <a:off x="1900825" y="3724270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41" name="Group 240"/>
          <p:cNvGrpSpPr/>
          <p:nvPr/>
        </p:nvGrpSpPr>
        <p:grpSpPr>
          <a:xfrm>
            <a:off x="2497894" y="2695064"/>
            <a:ext cx="1672977" cy="1813326"/>
            <a:chOff x="3285043" y="2695064"/>
            <a:chExt cx="1672977" cy="1813326"/>
          </a:xfrm>
        </p:grpSpPr>
        <p:grpSp>
          <p:nvGrpSpPr>
            <p:cNvPr id="242" name="Group 241"/>
            <p:cNvGrpSpPr/>
            <p:nvPr/>
          </p:nvGrpSpPr>
          <p:grpSpPr>
            <a:xfrm>
              <a:off x="3285043" y="3057707"/>
              <a:ext cx="1276596" cy="1380567"/>
              <a:chOff x="4740791" y="908720"/>
              <a:chExt cx="2048597" cy="2215442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4740791" y="908720"/>
                <a:ext cx="2048597" cy="2215442"/>
                <a:chOff x="1081663" y="908720"/>
                <a:chExt cx="2048597" cy="2215442"/>
              </a:xfrm>
            </p:grpSpPr>
            <p:sp>
              <p:nvSpPr>
                <p:cNvPr id="247" name="Cube 246"/>
                <p:cNvSpPr/>
                <p:nvPr/>
              </p:nvSpPr>
              <p:spPr>
                <a:xfrm rot="10800000" flipH="1" flipV="1">
                  <a:off x="1081664" y="908720"/>
                  <a:ext cx="1618128" cy="1584176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endParaRPr lang="en-GB" sz="1000" dirty="0" smtClean="0"/>
                </a:p>
              </p:txBody>
            </p:sp>
            <p:cxnSp>
              <p:nvCxnSpPr>
                <p:cNvPr id="248" name="Straight Arrow Connector 247"/>
                <p:cNvCxnSpPr/>
                <p:nvPr/>
              </p:nvCxnSpPr>
              <p:spPr>
                <a:xfrm>
                  <a:off x="1081663" y="2564904"/>
                  <a:ext cx="118608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Arrow Connector 248"/>
                <p:cNvCxnSpPr/>
                <p:nvPr/>
              </p:nvCxnSpPr>
              <p:spPr>
                <a:xfrm flipV="1">
                  <a:off x="2771800" y="908720"/>
                  <a:ext cx="0" cy="11521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Arrow Connector 249"/>
                <p:cNvCxnSpPr/>
                <p:nvPr/>
              </p:nvCxnSpPr>
              <p:spPr>
                <a:xfrm flipV="1">
                  <a:off x="2339752" y="2132856"/>
                  <a:ext cx="432048" cy="43204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51" name="TextBox 250"/>
                <p:cNvSpPr txBox="1"/>
                <p:nvPr/>
              </p:nvSpPr>
              <p:spPr>
                <a:xfrm>
                  <a:off x="1081663" y="2580873"/>
                  <a:ext cx="1397323" cy="543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 smtClean="0"/>
                    <a:t>0 – Time:</a:t>
                  </a:r>
                  <a:br>
                    <a:rPr lang="en-GB" sz="800" dirty="0" smtClean="0"/>
                  </a:br>
                  <a:r>
                    <a:rPr lang="en-GB" sz="800" dirty="0" smtClean="0"/>
                    <a:t>t0 | t-5 | t-10… </a:t>
                  </a:r>
                  <a:endParaRPr lang="en-GB" sz="800" dirty="0"/>
                </a:p>
              </p:txBody>
            </p:sp>
            <p:sp>
              <p:nvSpPr>
                <p:cNvPr id="252" name="TextBox 251"/>
                <p:cNvSpPr txBox="1"/>
                <p:nvPr/>
              </p:nvSpPr>
              <p:spPr>
                <a:xfrm rot="18900000">
                  <a:off x="2154808" y="2323410"/>
                  <a:ext cx="975452" cy="345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 smtClean="0"/>
                    <a:t>1 – y-dim</a:t>
                  </a:r>
                  <a:endParaRPr lang="en-GB" sz="800" dirty="0"/>
                </a:p>
              </p:txBody>
            </p:sp>
            <p:sp>
              <p:nvSpPr>
                <p:cNvPr id="253" name="TextBox 252"/>
                <p:cNvSpPr txBox="1"/>
                <p:nvPr/>
              </p:nvSpPr>
              <p:spPr>
                <a:xfrm rot="16200000">
                  <a:off x="2375713" y="1346583"/>
                  <a:ext cx="1077437" cy="345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dirty="0"/>
                    <a:t>2</a:t>
                  </a:r>
                  <a:r>
                    <a:rPr lang="en-GB" sz="800" dirty="0" smtClean="0"/>
                    <a:t> – x-dim</a:t>
                  </a:r>
                  <a:endParaRPr lang="en-GB" sz="800" dirty="0"/>
                </a:p>
              </p:txBody>
            </p:sp>
          </p:grpSp>
          <p:cxnSp>
            <p:nvCxnSpPr>
              <p:cNvPr id="245" name="Straight Connector 244"/>
              <p:cNvCxnSpPr>
                <a:stCxn id="247" idx="0"/>
                <a:endCxn id="247" idx="1"/>
              </p:cNvCxnSpPr>
              <p:nvPr/>
            </p:nvCxnSpPr>
            <p:spPr>
              <a:xfrm flipH="1">
                <a:off x="5351834" y="908720"/>
                <a:ext cx="396044" cy="39604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>
                <a:stCxn id="247" idx="1"/>
                <a:endCxn id="247" idx="3"/>
              </p:cNvCxnSpPr>
              <p:nvPr/>
            </p:nvCxnSpPr>
            <p:spPr>
              <a:xfrm>
                <a:off x="5351834" y="1304764"/>
                <a:ext cx="0" cy="11881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3" name="TextBox 242"/>
            <p:cNvSpPr txBox="1"/>
            <p:nvPr/>
          </p:nvSpPr>
          <p:spPr>
            <a:xfrm rot="16200000">
              <a:off x="3820525" y="3370894"/>
              <a:ext cx="1813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 Residual UV-Fields &amp; Displacement Array</a:t>
              </a:r>
              <a:endParaRPr lang="en-GB" sz="1200" dirty="0"/>
            </a:p>
          </p:txBody>
        </p:sp>
      </p:grpSp>
      <p:cxnSp>
        <p:nvCxnSpPr>
          <p:cNvPr id="254" name="Curved Connector 253"/>
          <p:cNvCxnSpPr>
            <a:stCxn id="225" idx="0"/>
            <a:endCxn id="255" idx="0"/>
          </p:cNvCxnSpPr>
          <p:nvPr/>
        </p:nvCxnSpPr>
        <p:spPr bwMode="auto">
          <a:xfrm rot="5400000">
            <a:off x="1398705" y="1604463"/>
            <a:ext cx="742680" cy="17076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5" name="TextBox 254"/>
          <p:cNvSpPr txBox="1"/>
          <p:nvPr/>
        </p:nvSpPr>
        <p:spPr>
          <a:xfrm>
            <a:off x="816666" y="2829635"/>
            <a:ext cx="199093" cy="12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" dirty="0" smtClean="0">
                <a:solidFill>
                  <a:schemeClr val="bg1"/>
                </a:solidFill>
              </a:rPr>
              <a:t>a</a:t>
            </a:r>
            <a:endParaRPr lang="en-GB" sz="200" dirty="0">
              <a:solidFill>
                <a:schemeClr val="bg1"/>
              </a:solidFill>
            </a:endParaRPr>
          </a:p>
        </p:txBody>
      </p:sp>
      <p:sp>
        <p:nvSpPr>
          <p:cNvPr id="259" name="Right Brace 258"/>
          <p:cNvSpPr/>
          <p:nvPr/>
        </p:nvSpPr>
        <p:spPr bwMode="auto">
          <a:xfrm rot="16200000">
            <a:off x="3040917" y="2439570"/>
            <a:ext cx="170331" cy="897447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Curved Connector 265"/>
          <p:cNvCxnSpPr>
            <a:stCxn id="259" idx="1"/>
            <a:endCxn id="261" idx="0"/>
          </p:cNvCxnSpPr>
          <p:nvPr/>
        </p:nvCxnSpPr>
        <p:spPr bwMode="auto">
          <a:xfrm rot="5400000" flipH="1">
            <a:off x="2679705" y="2356751"/>
            <a:ext cx="769951" cy="122804"/>
          </a:xfrm>
          <a:prstGeom prst="curvedConnector3">
            <a:avLst>
              <a:gd name="adj1" fmla="val 3211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3" name="Group 62"/>
          <p:cNvGrpSpPr/>
          <p:nvPr/>
        </p:nvGrpSpPr>
        <p:grpSpPr>
          <a:xfrm>
            <a:off x="4347276" y="1536734"/>
            <a:ext cx="3469511" cy="2030681"/>
            <a:chOff x="4347276" y="1536734"/>
            <a:chExt cx="3469511" cy="2030681"/>
          </a:xfrm>
        </p:grpSpPr>
        <p:grpSp>
          <p:nvGrpSpPr>
            <p:cNvPr id="7" name="Group 6"/>
            <p:cNvGrpSpPr/>
            <p:nvPr/>
          </p:nvGrpSpPr>
          <p:grpSpPr>
            <a:xfrm>
              <a:off x="4347276" y="1852465"/>
              <a:ext cx="3179011" cy="272802"/>
              <a:chOff x="3622155" y="1807590"/>
              <a:chExt cx="3179011" cy="272802"/>
            </a:xfrm>
          </p:grpSpPr>
          <p:sp>
            <p:nvSpPr>
              <p:cNvPr id="80" name="Folded Corner 79"/>
              <p:cNvSpPr/>
              <p:nvPr/>
            </p:nvSpPr>
            <p:spPr bwMode="auto">
              <a:xfrm flipV="1">
                <a:off x="3622155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2" name="Folded Corner 101"/>
              <p:cNvSpPr/>
              <p:nvPr/>
            </p:nvSpPr>
            <p:spPr bwMode="auto">
              <a:xfrm flipV="1">
                <a:off x="4110853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08" name="Folded Corner 107"/>
              <p:cNvSpPr/>
              <p:nvPr/>
            </p:nvSpPr>
            <p:spPr bwMode="auto">
              <a:xfrm flipV="1">
                <a:off x="4599551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24" name="Folded Corner 123"/>
              <p:cNvSpPr/>
              <p:nvPr/>
            </p:nvSpPr>
            <p:spPr bwMode="auto">
              <a:xfrm flipV="1">
                <a:off x="5088249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0" name="Folded Corner 129"/>
              <p:cNvSpPr/>
              <p:nvPr/>
            </p:nvSpPr>
            <p:spPr bwMode="auto">
              <a:xfrm flipV="1">
                <a:off x="5576947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36" name="Folded Corner 135"/>
              <p:cNvSpPr/>
              <p:nvPr/>
            </p:nvSpPr>
            <p:spPr bwMode="auto">
              <a:xfrm flipV="1">
                <a:off x="6065645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42" name="Folded Corner 141"/>
              <p:cNvSpPr/>
              <p:nvPr/>
            </p:nvSpPr>
            <p:spPr bwMode="auto">
              <a:xfrm flipV="1">
                <a:off x="6554345" y="1807590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528937" y="3294613"/>
              <a:ext cx="3179011" cy="272802"/>
              <a:chOff x="3622154" y="3500056"/>
              <a:chExt cx="3179011" cy="272802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3622154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48" name="Folded Corner 147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49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0" name="Group 149"/>
              <p:cNvGrpSpPr/>
              <p:nvPr/>
            </p:nvGrpSpPr>
            <p:grpSpPr>
              <a:xfrm>
                <a:off x="6554344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51" name="Folded Corner 150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52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70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3" name="Group 152"/>
              <p:cNvGrpSpPr/>
              <p:nvPr/>
            </p:nvGrpSpPr>
            <p:grpSpPr>
              <a:xfrm>
                <a:off x="4110852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54" name="Folded Corner 153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55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6" name="Group 155"/>
              <p:cNvGrpSpPr/>
              <p:nvPr/>
            </p:nvGrpSpPr>
            <p:grpSpPr>
              <a:xfrm>
                <a:off x="4599550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57" name="Folded Corner 156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58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59" name="Group 158"/>
              <p:cNvGrpSpPr/>
              <p:nvPr/>
            </p:nvGrpSpPr>
            <p:grpSpPr>
              <a:xfrm>
                <a:off x="5088248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60" name="Folded Corner 159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61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62" name="Group 161"/>
              <p:cNvGrpSpPr/>
              <p:nvPr/>
            </p:nvGrpSpPr>
            <p:grpSpPr>
              <a:xfrm>
                <a:off x="5576946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63" name="Folded Corner 162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64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65" name="Group 164"/>
              <p:cNvGrpSpPr/>
              <p:nvPr/>
            </p:nvGrpSpPr>
            <p:grpSpPr>
              <a:xfrm>
                <a:off x="6065644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66" name="Folded Corner 165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67" name="Picture 4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12" name="TextBox 11"/>
            <p:cNvSpPr txBox="1"/>
            <p:nvPr/>
          </p:nvSpPr>
          <p:spPr>
            <a:xfrm>
              <a:off x="7483041" y="1544688"/>
              <a:ext cx="333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t0</a:t>
              </a:r>
              <a:endParaRPr lang="en-GB" sz="14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6964686" y="1536734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t</a:t>
              </a:r>
              <a:r>
                <a:rPr lang="en-GB" sz="1400" dirty="0" smtClean="0"/>
                <a:t>-5</a:t>
              </a:r>
              <a:endParaRPr lang="en-GB" sz="14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426314" y="154468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t-10</a:t>
              </a:r>
              <a:endParaRPr lang="en-GB" sz="14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937596" y="154468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t-15</a:t>
              </a:r>
              <a:endParaRPr lang="en-GB" sz="14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5448899" y="1544688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t-20</a:t>
              </a:r>
              <a:endParaRPr lang="en-GB" sz="14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4960220" y="155264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t-25</a:t>
              </a:r>
              <a:endParaRPr lang="en-GB" sz="1400" dirty="0"/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4471502" y="1552642"/>
              <a:ext cx="492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 smtClean="0"/>
                <a:t>t-30</a:t>
              </a:r>
              <a:endParaRPr lang="en-GB" sz="1400" dirty="0"/>
            </a:p>
          </p:txBody>
        </p:sp>
        <p:cxnSp>
          <p:nvCxnSpPr>
            <p:cNvPr id="221" name="Straight Arrow Connector 220"/>
            <p:cNvCxnSpPr/>
            <p:nvPr/>
          </p:nvCxnSpPr>
          <p:spPr bwMode="auto">
            <a:xfrm flipV="1">
              <a:off x="7493928" y="3358164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2" name="Straight Arrow Connector 221"/>
            <p:cNvCxnSpPr/>
            <p:nvPr/>
          </p:nvCxnSpPr>
          <p:spPr bwMode="auto">
            <a:xfrm flipV="1">
              <a:off x="7493928" y="3475677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3" name="Straight Arrow Connector 222"/>
            <p:cNvCxnSpPr/>
            <p:nvPr/>
          </p:nvCxnSpPr>
          <p:spPr bwMode="auto">
            <a:xfrm flipV="1">
              <a:off x="7581495" y="335816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4" name="Straight Arrow Connector 223"/>
            <p:cNvCxnSpPr/>
            <p:nvPr/>
          </p:nvCxnSpPr>
          <p:spPr bwMode="auto">
            <a:xfrm flipV="1">
              <a:off x="7588260" y="3476437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7" name="Straight Arrow Connector 276"/>
            <p:cNvCxnSpPr/>
            <p:nvPr/>
          </p:nvCxnSpPr>
          <p:spPr bwMode="auto">
            <a:xfrm flipH="1" flipV="1">
              <a:off x="4450159" y="1974717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8" name="Straight Arrow Connector 277"/>
            <p:cNvCxnSpPr/>
            <p:nvPr/>
          </p:nvCxnSpPr>
          <p:spPr bwMode="auto">
            <a:xfrm>
              <a:off x="4406375" y="2053113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9" name="Straight Arrow Connector 278"/>
            <p:cNvCxnSpPr/>
            <p:nvPr/>
          </p:nvCxnSpPr>
          <p:spPr bwMode="auto">
            <a:xfrm>
              <a:off x="4471502" y="1935599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0" name="Straight Arrow Connector 279"/>
            <p:cNvCxnSpPr/>
            <p:nvPr/>
          </p:nvCxnSpPr>
          <p:spPr bwMode="auto">
            <a:xfrm>
              <a:off x="4372185" y="1903202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1" name="Straight Arrow Connector 280"/>
            <p:cNvCxnSpPr/>
            <p:nvPr/>
          </p:nvCxnSpPr>
          <p:spPr bwMode="auto">
            <a:xfrm flipH="1" flipV="1">
              <a:off x="4861606" y="1875190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Straight Arrow Connector 281"/>
            <p:cNvCxnSpPr/>
            <p:nvPr/>
          </p:nvCxnSpPr>
          <p:spPr bwMode="auto">
            <a:xfrm>
              <a:off x="4890802" y="2043367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3" name="Straight Arrow Connector 282"/>
            <p:cNvCxnSpPr/>
            <p:nvPr/>
          </p:nvCxnSpPr>
          <p:spPr bwMode="auto">
            <a:xfrm>
              <a:off x="4955929" y="1925853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4" name="Straight Arrow Connector 283"/>
            <p:cNvCxnSpPr>
              <a:stCxn id="102" idx="2"/>
            </p:cNvCxnSpPr>
            <p:nvPr/>
          </p:nvCxnSpPr>
          <p:spPr bwMode="auto">
            <a:xfrm>
              <a:off x="4959385" y="1852465"/>
              <a:ext cx="86893" cy="25262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5" name="Straight Arrow Connector 284"/>
            <p:cNvCxnSpPr/>
            <p:nvPr/>
          </p:nvCxnSpPr>
          <p:spPr bwMode="auto">
            <a:xfrm flipH="1" flipV="1">
              <a:off x="5350304" y="1875191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6" name="Straight Arrow Connector 285"/>
            <p:cNvCxnSpPr/>
            <p:nvPr/>
          </p:nvCxnSpPr>
          <p:spPr bwMode="auto">
            <a:xfrm>
              <a:off x="5369541" y="1997310"/>
              <a:ext cx="18987" cy="844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Straight Arrow Connector 286"/>
            <p:cNvCxnSpPr/>
            <p:nvPr/>
          </p:nvCxnSpPr>
          <p:spPr bwMode="auto">
            <a:xfrm>
              <a:off x="5444627" y="1925854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8" name="Straight Arrow Connector 287"/>
            <p:cNvCxnSpPr/>
            <p:nvPr/>
          </p:nvCxnSpPr>
          <p:spPr bwMode="auto">
            <a:xfrm>
              <a:off x="5457002" y="2027298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9" name="Straight Arrow Connector 288"/>
            <p:cNvCxnSpPr>
              <a:stCxn id="124" idx="3"/>
            </p:cNvCxnSpPr>
            <p:nvPr/>
          </p:nvCxnSpPr>
          <p:spPr bwMode="auto">
            <a:xfrm flipH="1" flipV="1">
              <a:off x="5839002" y="1875191"/>
              <a:ext cx="221189" cy="11367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0" name="Straight Arrow Connector 289"/>
            <p:cNvCxnSpPr/>
            <p:nvPr/>
          </p:nvCxnSpPr>
          <p:spPr bwMode="auto">
            <a:xfrm>
              <a:off x="5852640" y="1983256"/>
              <a:ext cx="142396" cy="9288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1" name="Straight Arrow Connector 290"/>
            <p:cNvCxnSpPr/>
            <p:nvPr/>
          </p:nvCxnSpPr>
          <p:spPr bwMode="auto">
            <a:xfrm>
              <a:off x="5933325" y="1925854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2" name="Straight Arrow Connector 291"/>
            <p:cNvCxnSpPr/>
            <p:nvPr/>
          </p:nvCxnSpPr>
          <p:spPr bwMode="auto">
            <a:xfrm>
              <a:off x="5945700" y="2027298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3" name="Straight Arrow Connector 292"/>
            <p:cNvCxnSpPr/>
            <p:nvPr/>
          </p:nvCxnSpPr>
          <p:spPr bwMode="auto">
            <a:xfrm flipH="1" flipV="1">
              <a:off x="6327700" y="1887216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4" name="Straight Arrow Connector 293"/>
            <p:cNvCxnSpPr/>
            <p:nvPr/>
          </p:nvCxnSpPr>
          <p:spPr bwMode="auto">
            <a:xfrm>
              <a:off x="6356896" y="2055393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5" name="Straight Arrow Connector 294"/>
            <p:cNvCxnSpPr>
              <a:stCxn id="130" idx="1"/>
            </p:cNvCxnSpPr>
            <p:nvPr/>
          </p:nvCxnSpPr>
          <p:spPr bwMode="auto">
            <a:xfrm flipV="1">
              <a:off x="6302068" y="1957371"/>
              <a:ext cx="243366" cy="314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6" name="Straight Arrow Connector 295"/>
            <p:cNvCxnSpPr/>
            <p:nvPr/>
          </p:nvCxnSpPr>
          <p:spPr bwMode="auto">
            <a:xfrm>
              <a:off x="6434398" y="2039323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7" name="Straight Arrow Connector 296"/>
            <p:cNvCxnSpPr/>
            <p:nvPr/>
          </p:nvCxnSpPr>
          <p:spPr bwMode="auto">
            <a:xfrm flipH="1" flipV="1">
              <a:off x="6826619" y="1877470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8" name="Straight Arrow Connector 297"/>
            <p:cNvCxnSpPr/>
            <p:nvPr/>
          </p:nvCxnSpPr>
          <p:spPr bwMode="auto">
            <a:xfrm>
              <a:off x="6855815" y="2045647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9" name="Straight Arrow Connector 298"/>
            <p:cNvCxnSpPr>
              <a:endCxn id="136" idx="3"/>
            </p:cNvCxnSpPr>
            <p:nvPr/>
          </p:nvCxnSpPr>
          <p:spPr bwMode="auto">
            <a:xfrm>
              <a:off x="6904112" y="1950573"/>
              <a:ext cx="133475" cy="382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0" name="Straight Arrow Connector 299"/>
            <p:cNvCxnSpPr/>
            <p:nvPr/>
          </p:nvCxnSpPr>
          <p:spPr bwMode="auto">
            <a:xfrm>
              <a:off x="6933317" y="2029577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Straight Arrow Connector 300"/>
            <p:cNvCxnSpPr/>
            <p:nvPr/>
          </p:nvCxnSpPr>
          <p:spPr bwMode="auto">
            <a:xfrm flipH="1" flipV="1">
              <a:off x="7311382" y="1884936"/>
              <a:ext cx="90906" cy="1123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2" name="Straight Arrow Connector 301"/>
            <p:cNvCxnSpPr/>
            <p:nvPr/>
          </p:nvCxnSpPr>
          <p:spPr bwMode="auto">
            <a:xfrm>
              <a:off x="7340578" y="2053113"/>
              <a:ext cx="87568" cy="3837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3" name="Straight Arrow Connector 302"/>
            <p:cNvCxnSpPr/>
            <p:nvPr/>
          </p:nvCxnSpPr>
          <p:spPr bwMode="auto">
            <a:xfrm>
              <a:off x="7405705" y="1935599"/>
              <a:ext cx="123411" cy="1949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4" name="Straight Arrow Connector 303"/>
            <p:cNvCxnSpPr/>
            <p:nvPr/>
          </p:nvCxnSpPr>
          <p:spPr bwMode="auto">
            <a:xfrm>
              <a:off x="7418080" y="2037043"/>
              <a:ext cx="77974" cy="777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5" name="Straight Arrow Connector 304"/>
            <p:cNvCxnSpPr/>
            <p:nvPr/>
          </p:nvCxnSpPr>
          <p:spPr bwMode="auto">
            <a:xfrm flipV="1">
              <a:off x="7011726" y="336182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6" name="Straight Arrow Connector 305"/>
            <p:cNvCxnSpPr/>
            <p:nvPr/>
          </p:nvCxnSpPr>
          <p:spPr bwMode="auto">
            <a:xfrm flipV="1">
              <a:off x="7011726" y="3479339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7" name="Straight Arrow Connector 306"/>
            <p:cNvCxnSpPr/>
            <p:nvPr/>
          </p:nvCxnSpPr>
          <p:spPr bwMode="auto">
            <a:xfrm flipV="1">
              <a:off x="7099293" y="336182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8" name="Straight Arrow Connector 307"/>
            <p:cNvCxnSpPr/>
            <p:nvPr/>
          </p:nvCxnSpPr>
          <p:spPr bwMode="auto">
            <a:xfrm flipV="1">
              <a:off x="7106058" y="3480099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9" name="Straight Arrow Connector 308"/>
            <p:cNvCxnSpPr/>
            <p:nvPr/>
          </p:nvCxnSpPr>
          <p:spPr bwMode="auto">
            <a:xfrm flipV="1">
              <a:off x="6508099" y="335110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0" name="Straight Arrow Connector 309"/>
            <p:cNvCxnSpPr/>
            <p:nvPr/>
          </p:nvCxnSpPr>
          <p:spPr bwMode="auto">
            <a:xfrm flipV="1">
              <a:off x="6508099" y="346861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1" name="Straight Arrow Connector 310"/>
            <p:cNvCxnSpPr/>
            <p:nvPr/>
          </p:nvCxnSpPr>
          <p:spPr bwMode="auto">
            <a:xfrm flipV="1">
              <a:off x="6595666" y="3351102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2" name="Straight Arrow Connector 311"/>
            <p:cNvCxnSpPr/>
            <p:nvPr/>
          </p:nvCxnSpPr>
          <p:spPr bwMode="auto">
            <a:xfrm flipV="1">
              <a:off x="6602431" y="346937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3" name="Straight Arrow Connector 312"/>
            <p:cNvCxnSpPr/>
            <p:nvPr/>
          </p:nvCxnSpPr>
          <p:spPr bwMode="auto">
            <a:xfrm flipV="1">
              <a:off x="6025775" y="3350122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4" name="Straight Arrow Connector 313"/>
            <p:cNvCxnSpPr/>
            <p:nvPr/>
          </p:nvCxnSpPr>
          <p:spPr bwMode="auto">
            <a:xfrm flipV="1">
              <a:off x="6025775" y="346763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5" name="Straight Arrow Connector 314"/>
            <p:cNvCxnSpPr/>
            <p:nvPr/>
          </p:nvCxnSpPr>
          <p:spPr bwMode="auto">
            <a:xfrm flipV="1">
              <a:off x="6113342" y="335012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6" name="Straight Arrow Connector 315"/>
            <p:cNvCxnSpPr/>
            <p:nvPr/>
          </p:nvCxnSpPr>
          <p:spPr bwMode="auto">
            <a:xfrm flipV="1">
              <a:off x="6120107" y="346839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7" name="Straight Arrow Connector 316"/>
            <p:cNvCxnSpPr/>
            <p:nvPr/>
          </p:nvCxnSpPr>
          <p:spPr bwMode="auto">
            <a:xfrm flipV="1">
              <a:off x="5542176" y="3351102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8" name="Straight Arrow Connector 317"/>
            <p:cNvCxnSpPr/>
            <p:nvPr/>
          </p:nvCxnSpPr>
          <p:spPr bwMode="auto">
            <a:xfrm flipV="1">
              <a:off x="5542176" y="346861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9" name="Straight Arrow Connector 318"/>
            <p:cNvCxnSpPr/>
            <p:nvPr/>
          </p:nvCxnSpPr>
          <p:spPr bwMode="auto">
            <a:xfrm flipV="1">
              <a:off x="5629743" y="335110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0" name="Straight Arrow Connector 319"/>
            <p:cNvCxnSpPr/>
            <p:nvPr/>
          </p:nvCxnSpPr>
          <p:spPr bwMode="auto">
            <a:xfrm flipV="1">
              <a:off x="5636508" y="346937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1" name="Straight Arrow Connector 320"/>
            <p:cNvCxnSpPr/>
            <p:nvPr/>
          </p:nvCxnSpPr>
          <p:spPr bwMode="auto">
            <a:xfrm flipV="1">
              <a:off x="5045646" y="335115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2" name="Straight Arrow Connector 321"/>
            <p:cNvCxnSpPr/>
            <p:nvPr/>
          </p:nvCxnSpPr>
          <p:spPr bwMode="auto">
            <a:xfrm flipV="1">
              <a:off x="5045646" y="3468664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3" name="Straight Arrow Connector 322"/>
            <p:cNvCxnSpPr/>
            <p:nvPr/>
          </p:nvCxnSpPr>
          <p:spPr bwMode="auto">
            <a:xfrm flipV="1">
              <a:off x="5133213" y="3351150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4" name="Straight Arrow Connector 323"/>
            <p:cNvCxnSpPr/>
            <p:nvPr/>
          </p:nvCxnSpPr>
          <p:spPr bwMode="auto">
            <a:xfrm flipV="1">
              <a:off x="5139978" y="3469424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5" name="Straight Arrow Connector 324"/>
            <p:cNvCxnSpPr/>
            <p:nvPr/>
          </p:nvCxnSpPr>
          <p:spPr bwMode="auto">
            <a:xfrm flipV="1">
              <a:off x="4554896" y="3351270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6" name="Straight Arrow Connector 325"/>
            <p:cNvCxnSpPr/>
            <p:nvPr/>
          </p:nvCxnSpPr>
          <p:spPr bwMode="auto">
            <a:xfrm flipV="1">
              <a:off x="4554896" y="346878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7" name="Straight Arrow Connector 326"/>
            <p:cNvCxnSpPr/>
            <p:nvPr/>
          </p:nvCxnSpPr>
          <p:spPr bwMode="auto">
            <a:xfrm flipV="1">
              <a:off x="4642463" y="3351269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8" name="Straight Arrow Connector 327"/>
            <p:cNvCxnSpPr/>
            <p:nvPr/>
          </p:nvCxnSpPr>
          <p:spPr bwMode="auto">
            <a:xfrm flipV="1">
              <a:off x="4649228" y="346954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32" name="Curved Connector 331"/>
          <p:cNvCxnSpPr>
            <a:stCxn id="261" idx="0"/>
            <a:endCxn id="80" idx="1"/>
          </p:cNvCxnSpPr>
          <p:nvPr/>
        </p:nvCxnSpPr>
        <p:spPr bwMode="auto">
          <a:xfrm rot="5400000" flipH="1" flipV="1">
            <a:off x="3653121" y="1339023"/>
            <a:ext cx="44311" cy="1343997"/>
          </a:xfrm>
          <a:prstGeom prst="curvedConnector4">
            <a:avLst>
              <a:gd name="adj1" fmla="val -515899"/>
              <a:gd name="adj2" fmla="val 5459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3" name="Group 72"/>
          <p:cNvGrpSpPr/>
          <p:nvPr/>
        </p:nvGrpSpPr>
        <p:grpSpPr>
          <a:xfrm>
            <a:off x="2852914" y="1728479"/>
            <a:ext cx="246821" cy="272802"/>
            <a:chOff x="7029694" y="3775663"/>
            <a:chExt cx="246821" cy="272802"/>
          </a:xfrm>
        </p:grpSpPr>
        <p:sp>
          <p:nvSpPr>
            <p:cNvPr id="352" name="Folded Corner 351"/>
            <p:cNvSpPr/>
            <p:nvPr/>
          </p:nvSpPr>
          <p:spPr bwMode="auto">
            <a:xfrm flipV="1">
              <a:off x="7029694" y="3775663"/>
              <a:ext cx="246821" cy="272802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53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7051504" y="3815300"/>
              <a:ext cx="203201" cy="21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cxnSp>
          <p:nvCxnSpPr>
            <p:cNvPr id="354" name="Straight Arrow Connector 353"/>
            <p:cNvCxnSpPr/>
            <p:nvPr/>
          </p:nvCxnSpPr>
          <p:spPr bwMode="auto">
            <a:xfrm>
              <a:off x="7062495" y="3963400"/>
              <a:ext cx="192210" cy="2103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5" name="Straight Arrow Connector 354"/>
            <p:cNvCxnSpPr/>
            <p:nvPr/>
          </p:nvCxnSpPr>
          <p:spPr bwMode="auto">
            <a:xfrm flipH="1" flipV="1">
              <a:off x="7077145" y="3802099"/>
              <a:ext cx="10991" cy="964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6" name="Straight Arrow Connector 355"/>
            <p:cNvCxnSpPr>
              <a:stCxn id="353" idx="0"/>
              <a:endCxn id="353" idx="3"/>
            </p:cNvCxnSpPr>
            <p:nvPr/>
          </p:nvCxnSpPr>
          <p:spPr bwMode="auto">
            <a:xfrm>
              <a:off x="7153105" y="3815300"/>
              <a:ext cx="101600" cy="10645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7" name="Straight Arrow Connector 356"/>
            <p:cNvCxnSpPr/>
            <p:nvPr/>
          </p:nvCxnSpPr>
          <p:spPr bwMode="auto">
            <a:xfrm flipH="1" flipV="1">
              <a:off x="7178746" y="3815300"/>
              <a:ext cx="3722" cy="20369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358" name="Curved Connector 357"/>
          <p:cNvCxnSpPr>
            <a:stCxn id="151" idx="0"/>
            <a:endCxn id="352" idx="0"/>
          </p:cNvCxnSpPr>
          <p:nvPr/>
        </p:nvCxnSpPr>
        <p:spPr bwMode="auto">
          <a:xfrm rot="5400000" flipH="1">
            <a:off x="4497365" y="480242"/>
            <a:ext cx="1566134" cy="4608213"/>
          </a:xfrm>
          <a:prstGeom prst="curvedConnector3">
            <a:avLst>
              <a:gd name="adj1" fmla="val -1459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9" name="Rounded Rectangle 358"/>
          <p:cNvSpPr/>
          <p:nvPr/>
        </p:nvSpPr>
        <p:spPr bwMode="auto">
          <a:xfrm rot="1135217">
            <a:off x="7434186" y="491865"/>
            <a:ext cx="1673525" cy="3161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Show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example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367254" y="1703043"/>
            <a:ext cx="246821" cy="272802"/>
            <a:chOff x="1049447" y="1557484"/>
            <a:chExt cx="246821" cy="272802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49447" y="1557484"/>
              <a:ext cx="246821" cy="272802"/>
              <a:chOff x="386660" y="1697831"/>
              <a:chExt cx="288779" cy="319177"/>
            </a:xfrm>
          </p:grpSpPr>
          <p:sp>
            <p:nvSpPr>
              <p:cNvPr id="189" name="Folded Corner 188"/>
              <p:cNvSpPr/>
              <p:nvPr/>
            </p:nvSpPr>
            <p:spPr bwMode="auto">
              <a:xfrm flipV="1">
                <a:off x="386660" y="1697831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90" name="Picture 2" descr="Bildergebnis für cosmo model weather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28" y="1771885"/>
                <a:ext cx="267112" cy="223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6" name="Straight Arrow Connector 205"/>
            <p:cNvCxnSpPr/>
            <p:nvPr/>
          </p:nvCxnSpPr>
          <p:spPr bwMode="auto">
            <a:xfrm flipV="1">
              <a:off x="1078763" y="1612108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7" name="Straight Arrow Connector 206"/>
            <p:cNvCxnSpPr/>
            <p:nvPr/>
          </p:nvCxnSpPr>
          <p:spPr bwMode="auto">
            <a:xfrm flipV="1">
              <a:off x="1078763" y="172962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8" name="Straight Arrow Connector 207"/>
            <p:cNvCxnSpPr/>
            <p:nvPr/>
          </p:nvCxnSpPr>
          <p:spPr bwMode="auto">
            <a:xfrm flipV="1">
              <a:off x="1166330" y="1612107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3" name="Straight Arrow Connector 232"/>
            <p:cNvCxnSpPr/>
            <p:nvPr/>
          </p:nvCxnSpPr>
          <p:spPr bwMode="auto">
            <a:xfrm flipV="1">
              <a:off x="1173095" y="173038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2412593" y="1736231"/>
            <a:ext cx="246821" cy="272802"/>
            <a:chOff x="1476012" y="1455677"/>
            <a:chExt cx="246821" cy="272802"/>
          </a:xfrm>
        </p:grpSpPr>
        <p:grpSp>
          <p:nvGrpSpPr>
            <p:cNvPr id="191" name="Group 190"/>
            <p:cNvGrpSpPr/>
            <p:nvPr/>
          </p:nvGrpSpPr>
          <p:grpSpPr>
            <a:xfrm>
              <a:off x="1476012" y="1455677"/>
              <a:ext cx="246821" cy="272802"/>
              <a:chOff x="579934" y="1764696"/>
              <a:chExt cx="288779" cy="319177"/>
            </a:xfrm>
          </p:grpSpPr>
          <p:sp>
            <p:nvSpPr>
              <p:cNvPr id="192" name="Folded Corner 191"/>
              <p:cNvSpPr/>
              <p:nvPr/>
            </p:nvSpPr>
            <p:spPr bwMode="auto">
              <a:xfrm flipV="1">
                <a:off x="579934" y="1764696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93" name="Lightning Bolt 192"/>
              <p:cNvSpPr/>
              <p:nvPr/>
            </p:nvSpPr>
            <p:spPr bwMode="auto">
              <a:xfrm>
                <a:off x="617615" y="1838572"/>
                <a:ext cx="206273" cy="200476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202" name="Straight Arrow Connector 201"/>
            <p:cNvCxnSpPr/>
            <p:nvPr/>
          </p:nvCxnSpPr>
          <p:spPr bwMode="auto">
            <a:xfrm flipV="1">
              <a:off x="1514470" y="150821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3" name="Straight Arrow Connector 202"/>
            <p:cNvCxnSpPr/>
            <p:nvPr/>
          </p:nvCxnSpPr>
          <p:spPr bwMode="auto">
            <a:xfrm flipV="1">
              <a:off x="1514470" y="1625729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4" name="Straight Arrow Connector 203"/>
            <p:cNvCxnSpPr/>
            <p:nvPr/>
          </p:nvCxnSpPr>
          <p:spPr bwMode="auto">
            <a:xfrm flipV="1">
              <a:off x="1602037" y="1508215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5" name="Straight Arrow Connector 204"/>
            <p:cNvCxnSpPr/>
            <p:nvPr/>
          </p:nvCxnSpPr>
          <p:spPr bwMode="auto">
            <a:xfrm flipV="1">
              <a:off x="1608802" y="1626489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 3"/>
          <p:cNvGrpSpPr/>
          <p:nvPr/>
        </p:nvGrpSpPr>
        <p:grpSpPr>
          <a:xfrm>
            <a:off x="2457577" y="1774659"/>
            <a:ext cx="246821" cy="272802"/>
            <a:chOff x="1152496" y="1638483"/>
            <a:chExt cx="246821" cy="272802"/>
          </a:xfrm>
        </p:grpSpPr>
        <p:grpSp>
          <p:nvGrpSpPr>
            <p:cNvPr id="194" name="Group 193"/>
            <p:cNvGrpSpPr/>
            <p:nvPr/>
          </p:nvGrpSpPr>
          <p:grpSpPr>
            <a:xfrm>
              <a:off x="1152496" y="1638483"/>
              <a:ext cx="246821" cy="272802"/>
              <a:chOff x="819316" y="1777365"/>
              <a:chExt cx="288779" cy="319177"/>
            </a:xfrm>
          </p:grpSpPr>
          <p:sp>
            <p:nvSpPr>
              <p:cNvPr id="195" name="Folded Corner 194"/>
              <p:cNvSpPr/>
              <p:nvPr/>
            </p:nvSpPr>
            <p:spPr bwMode="auto">
              <a:xfrm flipV="1">
                <a:off x="819316" y="1777365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96" name="Picture 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386" y="1829428"/>
                <a:ext cx="229534" cy="24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cxnSp>
          <p:nvCxnSpPr>
            <p:cNvPr id="197" name="Straight Arrow Connector 196"/>
            <p:cNvCxnSpPr/>
            <p:nvPr/>
          </p:nvCxnSpPr>
          <p:spPr bwMode="auto">
            <a:xfrm flipV="1">
              <a:off x="1180982" y="1693408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8" name="Straight Arrow Connector 197"/>
            <p:cNvCxnSpPr/>
            <p:nvPr/>
          </p:nvCxnSpPr>
          <p:spPr bwMode="auto">
            <a:xfrm flipV="1">
              <a:off x="1180982" y="181092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9" name="Straight Arrow Connector 198"/>
            <p:cNvCxnSpPr/>
            <p:nvPr/>
          </p:nvCxnSpPr>
          <p:spPr bwMode="auto">
            <a:xfrm flipV="1">
              <a:off x="1268549" y="1693407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0" name="Straight Arrow Connector 199"/>
            <p:cNvCxnSpPr/>
            <p:nvPr/>
          </p:nvCxnSpPr>
          <p:spPr bwMode="auto">
            <a:xfrm flipV="1">
              <a:off x="1275314" y="181168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1" name="Group 230"/>
          <p:cNvGrpSpPr/>
          <p:nvPr/>
        </p:nvGrpSpPr>
        <p:grpSpPr>
          <a:xfrm>
            <a:off x="2500466" y="1814153"/>
            <a:ext cx="246821" cy="272802"/>
            <a:chOff x="7691600" y="3516713"/>
            <a:chExt cx="246821" cy="272802"/>
          </a:xfrm>
        </p:grpSpPr>
        <p:sp>
          <p:nvSpPr>
            <p:cNvPr id="225" name="Folded Corner 224"/>
            <p:cNvSpPr/>
            <p:nvPr/>
          </p:nvSpPr>
          <p:spPr bwMode="auto">
            <a:xfrm flipV="1">
              <a:off x="7691600" y="3516713"/>
              <a:ext cx="246821" cy="272802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30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7717341" y="3545998"/>
              <a:ext cx="203201" cy="21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cxnSp>
          <p:nvCxnSpPr>
            <p:cNvPr id="226" name="Straight Arrow Connector 225"/>
            <p:cNvCxnSpPr/>
            <p:nvPr/>
          </p:nvCxnSpPr>
          <p:spPr bwMode="auto">
            <a:xfrm flipV="1">
              <a:off x="7725012" y="357665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7" name="Straight Arrow Connector 226"/>
            <p:cNvCxnSpPr/>
            <p:nvPr/>
          </p:nvCxnSpPr>
          <p:spPr bwMode="auto">
            <a:xfrm flipV="1">
              <a:off x="7725012" y="369416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Arrow Connector 227"/>
            <p:cNvCxnSpPr/>
            <p:nvPr/>
          </p:nvCxnSpPr>
          <p:spPr bwMode="auto">
            <a:xfrm flipV="1">
              <a:off x="7812579" y="3576652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Arrow Connector 228"/>
            <p:cNvCxnSpPr/>
            <p:nvPr/>
          </p:nvCxnSpPr>
          <p:spPr bwMode="auto">
            <a:xfrm flipV="1">
              <a:off x="7819344" y="369492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9" name="Group 28"/>
          <p:cNvGrpSpPr/>
          <p:nvPr/>
        </p:nvGrpSpPr>
        <p:grpSpPr>
          <a:xfrm>
            <a:off x="2043875" y="1676427"/>
            <a:ext cx="246821" cy="272802"/>
            <a:chOff x="386660" y="1697831"/>
            <a:chExt cx="288779" cy="319177"/>
          </a:xfrm>
        </p:grpSpPr>
        <p:sp>
          <p:nvSpPr>
            <p:cNvPr id="30" name="Folded Corner 29"/>
            <p:cNvSpPr/>
            <p:nvPr/>
          </p:nvSpPr>
          <p:spPr bwMode="auto">
            <a:xfrm flipV="1">
              <a:off x="386660" y="1697831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" name="Picture 2" descr="Bildergebnis für cosmo model weather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28" y="1771885"/>
              <a:ext cx="267112" cy="22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2089269" y="1716064"/>
            <a:ext cx="246821" cy="272802"/>
            <a:chOff x="579934" y="1764696"/>
            <a:chExt cx="288779" cy="319177"/>
          </a:xfrm>
        </p:grpSpPr>
        <p:sp>
          <p:nvSpPr>
            <p:cNvPr id="33" name="Folded Corner 32"/>
            <p:cNvSpPr/>
            <p:nvPr/>
          </p:nvSpPr>
          <p:spPr bwMode="auto">
            <a:xfrm flipV="1">
              <a:off x="579934" y="1764696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Lightning Bolt 33"/>
            <p:cNvSpPr/>
            <p:nvPr/>
          </p:nvSpPr>
          <p:spPr bwMode="auto">
            <a:xfrm>
              <a:off x="617615" y="1838572"/>
              <a:ext cx="206273" cy="200476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6924" y="1757426"/>
            <a:ext cx="246821" cy="272802"/>
            <a:chOff x="819316" y="1777365"/>
            <a:chExt cx="288779" cy="319177"/>
          </a:xfrm>
        </p:grpSpPr>
        <p:sp>
          <p:nvSpPr>
            <p:cNvPr id="36" name="Folded Corner 35"/>
            <p:cNvSpPr/>
            <p:nvPr/>
          </p:nvSpPr>
          <p:spPr bwMode="auto">
            <a:xfrm flipV="1">
              <a:off x="819316" y="1777365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386" y="1829428"/>
              <a:ext cx="229534" cy="24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209626" y="1804112"/>
            <a:ext cx="246821" cy="272802"/>
            <a:chOff x="899452" y="1763139"/>
            <a:chExt cx="288779" cy="319177"/>
          </a:xfrm>
        </p:grpSpPr>
        <p:sp>
          <p:nvSpPr>
            <p:cNvPr id="39" name="Folded Corner 38"/>
            <p:cNvSpPr/>
            <p:nvPr/>
          </p:nvSpPr>
          <p:spPr bwMode="auto">
            <a:xfrm flipV="1">
              <a:off x="899452" y="1763139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924969" y="1809514"/>
              <a:ext cx="237744" cy="24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241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4" grpId="0"/>
      <p:bldP spid="255" grpId="0"/>
      <p:bldP spid="259" grpId="0" animBg="1"/>
      <p:bldP spid="259" grpId="1" animBg="1"/>
      <p:bldP spid="3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" name="Picture 2" descr="\\zuehnas200.meteoswiss.ch\prod_coalition2\PicturesSatellite\results_JMZ\2_input_NOSTRADAMUS_ANN\ctrl_output\comparison_move_disp\RZC\_resid\201507071400_RZC_resid_displaceme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" y="378548"/>
            <a:ext cx="9139477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0" y="627534"/>
            <a:ext cx="9144000" cy="4515966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683568" y="268876"/>
            <a:ext cx="1692188" cy="718698"/>
            <a:chOff x="683568" y="268876"/>
            <a:chExt cx="1692188" cy="718698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899592" y="483518"/>
              <a:ext cx="432048" cy="5040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683568" y="483518"/>
              <a:ext cx="648072" cy="5040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755576" y="268876"/>
                  <a:ext cx="1620180" cy="265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000" b="1" dirty="0" smtClean="0"/>
                    <a:t>Zero motion vectors 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de-CH" sz="1000" b="1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de-CH" sz="1000" b="1" i="1" smtClean="0">
                              <a:latin typeface="Cambria Math"/>
                            </a:rPr>
                            <m:t>𝟎</m:t>
                          </m:r>
                        </m:e>
                      </m:acc>
                    </m:oMath>
                  </a14:m>
                  <a:endParaRPr lang="en-GB" sz="1000" b="1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268876"/>
                  <a:ext cx="1620180" cy="26590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36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337161" y="1297774"/>
            <a:ext cx="844921" cy="441824"/>
            <a:chOff x="337161" y="1297774"/>
            <a:chExt cx="844921" cy="441824"/>
          </a:xfrm>
        </p:grpSpPr>
        <p:sp>
          <p:nvSpPr>
            <p:cNvPr id="36" name="Right Brace 35"/>
            <p:cNvSpPr/>
            <p:nvPr/>
          </p:nvSpPr>
          <p:spPr>
            <a:xfrm rot="16200000">
              <a:off x="467860" y="1579394"/>
              <a:ext cx="72008" cy="2484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37161" y="1297774"/>
                  <a:ext cx="844921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1000" b="1" dirty="0" err="1" smtClean="0">
                      <a:solidFill>
                        <a:schemeClr val="tx1"/>
                      </a:solidFill>
                    </a:rPr>
                    <a:t>Spacing</a:t>
                  </a:r>
                  <a:r>
                    <a:rPr lang="de-CH" sz="1000" b="1" dirty="0" smtClean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CH" sz="1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𝟑</m:t>
                        </m:r>
                        <m:r>
                          <a:rPr lang="de-CH" sz="1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de-CH" sz="1000" b="1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𝝐</m:t>
                        </m:r>
                      </m:oMath>
                    </m:oMathPara>
                  </a14:m>
                  <a:endParaRPr lang="en-GB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161" y="1297774"/>
                  <a:ext cx="844921" cy="40011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1791398" y="975749"/>
            <a:ext cx="2708592" cy="1979653"/>
            <a:chOff x="1791398" y="975749"/>
            <a:chExt cx="2708592" cy="1979653"/>
          </a:xfrm>
        </p:grpSpPr>
        <p:sp>
          <p:nvSpPr>
            <p:cNvPr id="39" name="Oval 38"/>
            <p:cNvSpPr/>
            <p:nvPr/>
          </p:nvSpPr>
          <p:spPr>
            <a:xfrm>
              <a:off x="1791398" y="1330274"/>
              <a:ext cx="1625128" cy="1625128"/>
            </a:xfrm>
            <a:prstGeom prst="ellipse">
              <a:avLst/>
            </a:prstGeom>
            <a:solidFill>
              <a:srgbClr val="000000">
                <a:alpha val="14902"/>
              </a:srgbClr>
            </a:solidFill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ight Brace 39"/>
            <p:cNvSpPr/>
            <p:nvPr/>
          </p:nvSpPr>
          <p:spPr>
            <a:xfrm rot="1802302" flipV="1">
              <a:off x="2810064" y="1433572"/>
              <a:ext cx="162020" cy="838171"/>
            </a:xfrm>
            <a:prstGeom prst="rightBrace">
              <a:avLst>
                <a:gd name="adj1" fmla="val 8333"/>
                <a:gd name="adj2" fmla="val 83452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038092" y="1574773"/>
                  <a:ext cx="102611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1000" b="1" dirty="0" smtClean="0">
                      <a:solidFill>
                        <a:schemeClr val="tx1"/>
                      </a:solidFill>
                    </a:rPr>
                    <a:t>Radius: </a:t>
                  </a:r>
                  <a14:m>
                    <m:oMath xmlns:m="http://schemas.openxmlformats.org/officeDocument/2006/math"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𝟏𝟓</m:t>
                      </m:r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𝝐</m:t>
                      </m:r>
                    </m:oMath>
                  </a14:m>
                  <a:endParaRPr lang="en-GB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092" y="1574773"/>
                  <a:ext cx="1026114" cy="24622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219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/>
            <p:cNvCxnSpPr/>
            <p:nvPr/>
          </p:nvCxnSpPr>
          <p:spPr>
            <a:xfrm flipH="1">
              <a:off x="2771800" y="1203598"/>
              <a:ext cx="360040" cy="29423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2267743" y="975749"/>
              <a:ext cx="2232247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de-CH" sz="1000" b="1" dirty="0" smtClean="0"/>
                <a:t>Area </a:t>
              </a:r>
              <a:r>
                <a:rPr lang="de-CH" sz="1000" b="1" dirty="0" err="1" smtClean="0"/>
                <a:t>with</a:t>
              </a:r>
              <a:r>
                <a:rPr lang="de-CH" sz="1000" b="1" dirty="0" smtClean="0"/>
                <a:t> </a:t>
              </a:r>
              <a:r>
                <a:rPr lang="de-CH" sz="1000" b="1" dirty="0" err="1" smtClean="0"/>
                <a:t>no</a:t>
              </a:r>
              <a:r>
                <a:rPr lang="de-CH" sz="1000" b="1" dirty="0" smtClean="0"/>
                <a:t> </a:t>
              </a:r>
              <a:r>
                <a:rPr lang="de-CH" sz="1000" b="1" dirty="0" err="1" smtClean="0"/>
                <a:t>zero</a:t>
              </a:r>
              <a:r>
                <a:rPr lang="de-CH" sz="1000" b="1" dirty="0" smtClean="0"/>
                <a:t> </a:t>
              </a:r>
              <a:r>
                <a:rPr lang="de-CH" sz="1000" b="1" dirty="0" err="1" smtClean="0"/>
                <a:t>motion</a:t>
              </a:r>
              <a:r>
                <a:rPr lang="de-CH" sz="1000" b="1" dirty="0" smtClean="0"/>
                <a:t> </a:t>
              </a:r>
              <a:r>
                <a:rPr lang="de-CH" sz="1000" b="1" dirty="0" err="1" smtClean="0"/>
                <a:t>vectors</a:t>
              </a:r>
              <a:endParaRPr lang="en-GB" sz="1000" b="1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63189" y="3088162"/>
            <a:ext cx="1726159" cy="1427401"/>
            <a:chOff x="263189" y="3088162"/>
            <a:chExt cx="1726159" cy="1427401"/>
          </a:xfrm>
        </p:grpSpPr>
        <p:pic>
          <p:nvPicPr>
            <p:cNvPr id="45" name="Picture 8" descr="Graph of normal distribution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99" t="18410" r="12939" b="8635"/>
            <a:stretch/>
          </p:blipFill>
          <p:spPr bwMode="auto">
            <a:xfrm>
              <a:off x="263189" y="3651870"/>
              <a:ext cx="1272806" cy="863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6" name="Straight Connector 45"/>
            <p:cNvCxnSpPr/>
            <p:nvPr/>
          </p:nvCxnSpPr>
          <p:spPr>
            <a:xfrm>
              <a:off x="911948" y="3579862"/>
              <a:ext cx="0" cy="935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15616" y="3579862"/>
              <a:ext cx="0" cy="9357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ight Brace 47"/>
            <p:cNvSpPr/>
            <p:nvPr/>
          </p:nvSpPr>
          <p:spPr>
            <a:xfrm rot="16200000">
              <a:off x="980529" y="3385981"/>
              <a:ext cx="72009" cy="216000"/>
            </a:xfrm>
            <a:prstGeom prst="righ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673932" y="3088162"/>
                  <a:ext cx="1315416" cy="4001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de-CH" sz="1000" b="1" dirty="0" smtClean="0"/>
                    <a:t>Gaussian </a:t>
                  </a:r>
                  <a:r>
                    <a:rPr lang="de-CH" sz="1000" b="1" dirty="0" err="1" smtClean="0"/>
                    <a:t>kernel</a:t>
                  </a:r>
                  <a:r>
                    <a:rPr lang="de-CH" sz="1000" b="1" dirty="0" smtClean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𝝐</m:t>
                      </m:r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𝟏𝟓</m:t>
                      </m:r>
                      <m:r>
                        <a:rPr lang="de-CH" sz="10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𝒌𝒎</m:t>
                      </m:r>
                    </m:oMath>
                  </a14:m>
                  <a:endParaRPr lang="en-GB" sz="10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32" y="3088162"/>
                  <a:ext cx="1315416" cy="40011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0" name="Straight Arrow Connector 49"/>
          <p:cNvCxnSpPr/>
          <p:nvPr/>
        </p:nvCxnSpPr>
        <p:spPr>
          <a:xfrm flipV="1">
            <a:off x="7092280" y="3795886"/>
            <a:ext cx="0" cy="43204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603962" y="4227934"/>
            <a:ext cx="4488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603962" y="3795886"/>
            <a:ext cx="7196" cy="43204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38821" y="4227934"/>
            <a:ext cx="55787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Displacement to virtual position at 14:40 UTC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631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95416" y="3482671"/>
            <a:ext cx="9390491" cy="20196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Displaced / residually displaced fields</a:t>
            </a:r>
            <a:endParaRPr lang="en-GB" dirty="0"/>
          </a:p>
        </p:txBody>
      </p:sp>
      <p:pic>
        <p:nvPicPr>
          <p:cNvPr id="2" name="20150707_movie_vec_resid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103" y="754091"/>
            <a:ext cx="8332582" cy="43268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7004649" y="2311879"/>
            <a:ext cx="310551" cy="258284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 secondary displacement necessary?</a:t>
            </a: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457612" y="653324"/>
            <a:ext cx="5790627" cy="3492436"/>
            <a:chOff x="4648773" y="2047874"/>
            <a:chExt cx="3885055" cy="2343150"/>
          </a:xfrm>
        </p:grpSpPr>
        <p:pic>
          <p:nvPicPr>
            <p:cNvPr id="14338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634"/>
            <a:stretch/>
          </p:blipFill>
          <p:spPr bwMode="auto">
            <a:xfrm>
              <a:off x="4648773" y="2047874"/>
              <a:ext cx="3885055" cy="116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070"/>
            <a:stretch/>
          </p:blipFill>
          <p:spPr bwMode="auto">
            <a:xfrm>
              <a:off x="4648773" y="3209925"/>
              <a:ext cx="3885055" cy="1181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TextBox 6"/>
          <p:cNvSpPr txBox="1"/>
          <p:nvPr/>
        </p:nvSpPr>
        <p:spPr>
          <a:xfrm>
            <a:off x="7460312" y="1338590"/>
            <a:ext cx="1314450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No secondary displacement</a:t>
            </a:r>
            <a:endParaRPr lang="en-GB" sz="1400" dirty="0"/>
          </a:p>
        </p:txBody>
      </p:sp>
      <p:sp>
        <p:nvSpPr>
          <p:cNvPr id="8" name="Arc 7"/>
          <p:cNvSpPr/>
          <p:nvPr/>
        </p:nvSpPr>
        <p:spPr bwMode="auto">
          <a:xfrm flipH="1" flipV="1">
            <a:off x="6776750" y="1295400"/>
            <a:ext cx="1367124" cy="304800"/>
          </a:xfrm>
          <a:prstGeom prst="arc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triangle" w="sm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86649" y="2123737"/>
            <a:ext cx="1438276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With secondary displacement</a:t>
            </a:r>
            <a:endParaRPr lang="en-GB" sz="1400" dirty="0"/>
          </a:p>
        </p:txBody>
      </p:sp>
      <p:sp>
        <p:nvSpPr>
          <p:cNvPr id="11" name="Arc 10"/>
          <p:cNvSpPr/>
          <p:nvPr/>
        </p:nvSpPr>
        <p:spPr bwMode="auto">
          <a:xfrm flipH="1" flipV="1">
            <a:off x="5438774" y="876299"/>
            <a:ext cx="4086225" cy="1509047"/>
          </a:xfrm>
          <a:prstGeom prst="arc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sm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Brace 8"/>
          <p:cNvSpPr/>
          <p:nvPr/>
        </p:nvSpPr>
        <p:spPr bwMode="auto">
          <a:xfrm rot="5400000">
            <a:off x="5340980" y="845180"/>
            <a:ext cx="214640" cy="1428750"/>
          </a:xfrm>
          <a:prstGeom prst="rightBrace">
            <a:avLst>
              <a:gd name="adj1" fmla="val 8333"/>
              <a:gd name="adj2" fmla="val 50606"/>
            </a:avLst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73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Updating step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101085" y="8191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>
                <a:latin typeface="Courier" pitchFamily="49" charset="0"/>
              </a:rPr>
              <a:t>07.07.2015 14:4</a:t>
            </a:r>
            <a:r>
              <a:rPr lang="en-GB" sz="1800" b="1" dirty="0" smtClean="0">
                <a:latin typeface="Courier" pitchFamily="49" charset="0"/>
              </a:rPr>
              <a:t>5</a:t>
            </a:r>
            <a:r>
              <a:rPr lang="en-GB" sz="1800" dirty="0" smtClean="0">
                <a:latin typeface="Courier" pitchFamily="49" charset="0"/>
              </a:rPr>
              <a:t> UTC</a:t>
            </a:r>
            <a:endParaRPr lang="en-GB" sz="1800" dirty="0">
              <a:latin typeface="Courier" pitchFamily="49" charset="0"/>
            </a:endParaRPr>
          </a:p>
        </p:txBody>
      </p:sp>
      <p:sp>
        <p:nvSpPr>
          <p:cNvPr id="5" name="Flowchart: Magnetic Disk 4"/>
          <p:cNvSpPr/>
          <p:nvPr/>
        </p:nvSpPr>
        <p:spPr>
          <a:xfrm>
            <a:off x="249028" y="1430982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47650" y="969317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(original format)</a:t>
            </a:r>
            <a:endParaRPr lang="en-GB" sz="1200" dirty="0"/>
          </a:p>
        </p:txBody>
      </p:sp>
      <p:grpSp>
        <p:nvGrpSpPr>
          <p:cNvPr id="7" name="Group 6"/>
          <p:cNvGrpSpPr/>
          <p:nvPr/>
        </p:nvGrpSpPr>
        <p:grpSpPr>
          <a:xfrm rot="965733">
            <a:off x="328836" y="1678983"/>
            <a:ext cx="288779" cy="319177"/>
            <a:chOff x="386660" y="1697831"/>
            <a:chExt cx="288779" cy="319177"/>
          </a:xfrm>
        </p:grpSpPr>
        <p:sp>
          <p:nvSpPr>
            <p:cNvPr id="8" name="Folded Corner 7"/>
            <p:cNvSpPr/>
            <p:nvPr/>
          </p:nvSpPr>
          <p:spPr bwMode="auto">
            <a:xfrm flipV="1">
              <a:off x="386660" y="1697831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2" descr="Bildergebnis für cosmo model weather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28" y="1771885"/>
              <a:ext cx="267112" cy="22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 rot="329622">
            <a:off x="589216" y="1693247"/>
            <a:ext cx="288779" cy="401713"/>
            <a:chOff x="579934" y="1764696"/>
            <a:chExt cx="288779" cy="319177"/>
          </a:xfrm>
        </p:grpSpPr>
        <p:sp>
          <p:nvSpPr>
            <p:cNvPr id="11" name="Folded Corner 10"/>
            <p:cNvSpPr/>
            <p:nvPr/>
          </p:nvSpPr>
          <p:spPr bwMode="auto">
            <a:xfrm flipV="1">
              <a:off x="579934" y="1764696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Lightning Bolt 11"/>
            <p:cNvSpPr/>
            <p:nvPr/>
          </p:nvSpPr>
          <p:spPr bwMode="auto">
            <a:xfrm>
              <a:off x="617615" y="1838572"/>
              <a:ext cx="206273" cy="200476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 rot="20822308">
            <a:off x="748948" y="1739621"/>
            <a:ext cx="355588" cy="319177"/>
            <a:chOff x="819316" y="1777364"/>
            <a:chExt cx="355588" cy="319177"/>
          </a:xfrm>
        </p:grpSpPr>
        <p:sp>
          <p:nvSpPr>
            <p:cNvPr id="14" name="Folded Corner 13"/>
            <p:cNvSpPr/>
            <p:nvPr/>
          </p:nvSpPr>
          <p:spPr bwMode="auto">
            <a:xfrm flipV="1">
              <a:off x="819316" y="1777364"/>
              <a:ext cx="355588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39B1D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74" y="1829428"/>
              <a:ext cx="229534" cy="24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 rot="21167206">
            <a:off x="1162713" y="1693247"/>
            <a:ext cx="288779" cy="319177"/>
            <a:chOff x="899452" y="1763139"/>
            <a:chExt cx="288779" cy="319177"/>
          </a:xfrm>
        </p:grpSpPr>
        <p:sp>
          <p:nvSpPr>
            <p:cNvPr id="17" name="Folded Corner 16"/>
            <p:cNvSpPr/>
            <p:nvPr/>
          </p:nvSpPr>
          <p:spPr bwMode="auto">
            <a:xfrm flipV="1">
              <a:off x="899452" y="1763139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924969" y="1809514"/>
              <a:ext cx="237744" cy="24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sp>
        <p:nvSpPr>
          <p:cNvPr id="19" name="Flowchart: Magnetic Disk 18"/>
          <p:cNvSpPr/>
          <p:nvPr/>
        </p:nvSpPr>
        <p:spPr>
          <a:xfrm>
            <a:off x="1985425" y="1426979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2052342" y="1718762"/>
            <a:ext cx="1123466" cy="320925"/>
            <a:chOff x="2032798" y="2231050"/>
            <a:chExt cx="1123466" cy="320925"/>
          </a:xfrm>
        </p:grpSpPr>
        <p:grpSp>
          <p:nvGrpSpPr>
            <p:cNvPr id="21" name="Group 20"/>
            <p:cNvGrpSpPr/>
            <p:nvPr/>
          </p:nvGrpSpPr>
          <p:grpSpPr>
            <a:xfrm>
              <a:off x="2032798" y="2231050"/>
              <a:ext cx="246821" cy="272802"/>
              <a:chOff x="386660" y="1697831"/>
              <a:chExt cx="288779" cy="319177"/>
            </a:xfrm>
          </p:grpSpPr>
          <p:sp>
            <p:nvSpPr>
              <p:cNvPr id="31" name="Folded Corner 30"/>
              <p:cNvSpPr/>
              <p:nvPr/>
            </p:nvSpPr>
            <p:spPr bwMode="auto">
              <a:xfrm flipV="1">
                <a:off x="386660" y="1697831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2" name="Picture 2" descr="Bildergebnis für cosmo model weather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28" y="1771885"/>
                <a:ext cx="267112" cy="223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2" name="Group 21"/>
            <p:cNvGrpSpPr/>
            <p:nvPr/>
          </p:nvGrpSpPr>
          <p:grpSpPr>
            <a:xfrm>
              <a:off x="2325013" y="2279173"/>
              <a:ext cx="246821" cy="272802"/>
              <a:chOff x="579934" y="1764696"/>
              <a:chExt cx="288779" cy="319177"/>
            </a:xfrm>
          </p:grpSpPr>
          <p:sp>
            <p:nvSpPr>
              <p:cNvPr id="29" name="Folded Corner 28"/>
              <p:cNvSpPr/>
              <p:nvPr/>
            </p:nvSpPr>
            <p:spPr bwMode="auto">
              <a:xfrm flipV="1">
                <a:off x="579934" y="1764696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Lightning Bolt 29"/>
              <p:cNvSpPr/>
              <p:nvPr/>
            </p:nvSpPr>
            <p:spPr bwMode="auto">
              <a:xfrm>
                <a:off x="617615" y="1838572"/>
                <a:ext cx="206273" cy="200476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2617228" y="2279173"/>
              <a:ext cx="246821" cy="272802"/>
              <a:chOff x="819316" y="1777365"/>
              <a:chExt cx="288779" cy="319177"/>
            </a:xfrm>
          </p:grpSpPr>
          <p:sp>
            <p:nvSpPr>
              <p:cNvPr id="27" name="Folded Corner 26"/>
              <p:cNvSpPr/>
              <p:nvPr/>
            </p:nvSpPr>
            <p:spPr bwMode="auto">
              <a:xfrm flipV="1">
                <a:off x="819316" y="1777365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386" y="1829428"/>
                <a:ext cx="229534" cy="24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4" name="Group 23"/>
            <p:cNvGrpSpPr/>
            <p:nvPr/>
          </p:nvGrpSpPr>
          <p:grpSpPr>
            <a:xfrm>
              <a:off x="2909443" y="2231050"/>
              <a:ext cx="246821" cy="272802"/>
              <a:chOff x="899452" y="1763139"/>
              <a:chExt cx="288779" cy="319177"/>
            </a:xfrm>
          </p:grpSpPr>
          <p:sp>
            <p:nvSpPr>
              <p:cNvPr id="25" name="Folded Corner 24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6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33" name="Group 32"/>
          <p:cNvGrpSpPr/>
          <p:nvPr/>
        </p:nvGrpSpPr>
        <p:grpSpPr>
          <a:xfrm>
            <a:off x="397796" y="3057707"/>
            <a:ext cx="1276596" cy="1380567"/>
            <a:chOff x="4740791" y="908720"/>
            <a:chExt cx="2048597" cy="2215442"/>
          </a:xfrm>
        </p:grpSpPr>
        <p:grpSp>
          <p:nvGrpSpPr>
            <p:cNvPr id="34" name="Group 33"/>
            <p:cNvGrpSpPr/>
            <p:nvPr/>
          </p:nvGrpSpPr>
          <p:grpSpPr>
            <a:xfrm>
              <a:off x="4740791" y="908720"/>
              <a:ext cx="2048597" cy="2215442"/>
              <a:chOff x="1081663" y="908720"/>
              <a:chExt cx="2048597" cy="2215442"/>
            </a:xfrm>
          </p:grpSpPr>
          <p:sp>
            <p:nvSpPr>
              <p:cNvPr id="37" name="Cube 36"/>
              <p:cNvSpPr/>
              <p:nvPr/>
            </p:nvSpPr>
            <p:spPr>
              <a:xfrm rot="10800000" flipH="1" flipV="1">
                <a:off x="1081664" y="908720"/>
                <a:ext cx="1618128" cy="1584176"/>
              </a:xfrm>
              <a:prstGeom prst="cub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endParaRPr lang="en-GB" sz="1000" dirty="0" smtClean="0"/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1081663" y="2564904"/>
                <a:ext cx="118608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 flipV="1">
                <a:off x="2771800" y="908720"/>
                <a:ext cx="0" cy="11521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V="1">
                <a:off x="2339752" y="2132856"/>
                <a:ext cx="432048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1081663" y="2580873"/>
                <a:ext cx="1397323" cy="543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0 – Time:</a:t>
                </a:r>
                <a:br>
                  <a:rPr lang="en-GB" sz="800" dirty="0" smtClean="0"/>
                </a:br>
                <a:r>
                  <a:rPr lang="en-GB" sz="800" dirty="0" smtClean="0"/>
                  <a:t>t0 | t-5 | t-10… </a:t>
                </a:r>
                <a:endParaRPr lang="en-GB" sz="8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 rot="18900000">
                <a:off x="2154808" y="2323410"/>
                <a:ext cx="975452" cy="345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1 – y-dim</a:t>
                </a:r>
                <a:endParaRPr lang="en-GB" sz="800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 rot="16200000">
                <a:off x="2375713" y="1346583"/>
                <a:ext cx="1077437" cy="34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2</a:t>
                </a:r>
                <a:r>
                  <a:rPr lang="en-GB" sz="800" dirty="0" smtClean="0"/>
                  <a:t> – x-dim</a:t>
                </a:r>
                <a:endParaRPr lang="en-GB" sz="800" dirty="0"/>
              </a:p>
            </p:txBody>
          </p:sp>
        </p:grpSp>
        <p:cxnSp>
          <p:nvCxnSpPr>
            <p:cNvPr id="35" name="Straight Connector 34"/>
            <p:cNvCxnSpPr>
              <a:stCxn id="37" idx="0"/>
              <a:endCxn id="37" idx="1"/>
            </p:cNvCxnSpPr>
            <p:nvPr/>
          </p:nvCxnSpPr>
          <p:spPr>
            <a:xfrm flipH="1">
              <a:off x="5351834" y="908720"/>
              <a:ext cx="396044" cy="3960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7" idx="1"/>
              <a:endCxn id="37" idx="3"/>
            </p:cNvCxnSpPr>
            <p:nvPr/>
          </p:nvCxnSpPr>
          <p:spPr>
            <a:xfrm>
              <a:off x="5351834" y="1304764"/>
              <a:ext cx="0" cy="11881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43141" y="2011161"/>
            <a:ext cx="884001" cy="1046547"/>
            <a:chOff x="443141" y="2011161"/>
            <a:chExt cx="884001" cy="1046547"/>
          </a:xfrm>
        </p:grpSpPr>
        <p:cxnSp>
          <p:nvCxnSpPr>
            <p:cNvPr id="50" name="Curved Connector 49"/>
            <p:cNvCxnSpPr>
              <a:stCxn id="17" idx="0"/>
            </p:cNvCxnSpPr>
            <p:nvPr/>
          </p:nvCxnSpPr>
          <p:spPr bwMode="auto">
            <a:xfrm rot="5400000">
              <a:off x="473402" y="2203968"/>
              <a:ext cx="1046547" cy="660933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1" name="TextBox 50"/>
            <p:cNvSpPr txBox="1"/>
            <p:nvPr/>
          </p:nvSpPr>
          <p:spPr>
            <a:xfrm>
              <a:off x="443141" y="2708194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 smtClean="0"/>
                <a:t>t0</a:t>
              </a:r>
              <a:endParaRPr lang="en-GB" sz="1000" dirty="0"/>
            </a:p>
          </p:txBody>
        </p:sp>
      </p:grpSp>
      <p:sp>
        <p:nvSpPr>
          <p:cNvPr id="58" name="TextBox 57"/>
          <p:cNvSpPr txBox="1"/>
          <p:nvPr/>
        </p:nvSpPr>
        <p:spPr>
          <a:xfrm rot="16200000">
            <a:off x="-582039" y="3470084"/>
            <a:ext cx="1659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Uniform </a:t>
            </a:r>
            <a:r>
              <a:rPr lang="en-GB" sz="1200" dirty="0" err="1" smtClean="0"/>
              <a:t>Numpy</a:t>
            </a:r>
            <a:r>
              <a:rPr lang="en-GB" sz="1200" dirty="0" smtClean="0"/>
              <a:t> array</a:t>
            </a:r>
            <a:endParaRPr lang="en-GB" sz="1200" dirty="0"/>
          </a:p>
        </p:txBody>
      </p:sp>
      <p:sp>
        <p:nvSpPr>
          <p:cNvPr id="59" name="TextBox 58"/>
          <p:cNvSpPr txBox="1"/>
          <p:nvPr/>
        </p:nvSpPr>
        <p:spPr>
          <a:xfrm>
            <a:off x="2001752" y="96931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(.</a:t>
            </a:r>
            <a:r>
              <a:rPr lang="en-GB" sz="1200" dirty="0" err="1" smtClean="0"/>
              <a:t>npy</a:t>
            </a:r>
            <a:r>
              <a:rPr lang="en-GB" sz="1200" dirty="0" smtClean="0"/>
              <a:t> or .</a:t>
            </a:r>
            <a:r>
              <a:rPr lang="en-GB" sz="1200" dirty="0" err="1" smtClean="0"/>
              <a:t>nc</a:t>
            </a:r>
            <a:r>
              <a:rPr lang="en-GB" sz="1200" dirty="0" smtClean="0"/>
              <a:t> file)</a:t>
            </a:r>
            <a:endParaRPr lang="en-GB" sz="1200" dirty="0"/>
          </a:p>
        </p:txBody>
      </p:sp>
      <p:grpSp>
        <p:nvGrpSpPr>
          <p:cNvPr id="66" name="Group 65"/>
          <p:cNvGrpSpPr/>
          <p:nvPr/>
        </p:nvGrpSpPr>
        <p:grpSpPr>
          <a:xfrm>
            <a:off x="666210" y="2889999"/>
            <a:ext cx="715618" cy="167708"/>
            <a:chOff x="666210" y="2889999"/>
            <a:chExt cx="715618" cy="167708"/>
          </a:xfrm>
        </p:grpSpPr>
        <p:sp>
          <p:nvSpPr>
            <p:cNvPr id="60" name="Right Bracket 59"/>
            <p:cNvSpPr/>
            <p:nvPr/>
          </p:nvSpPr>
          <p:spPr bwMode="auto">
            <a:xfrm rot="16200000">
              <a:off x="751540" y="2931415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ight Bracket 60"/>
            <p:cNvSpPr/>
            <p:nvPr/>
          </p:nvSpPr>
          <p:spPr bwMode="auto">
            <a:xfrm rot="16200000">
              <a:off x="877539" y="2931414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Right Bracket 61"/>
            <p:cNvSpPr/>
            <p:nvPr/>
          </p:nvSpPr>
          <p:spPr bwMode="auto">
            <a:xfrm rot="16200000">
              <a:off x="1003538" y="2931413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Right Bracket 62"/>
            <p:cNvSpPr/>
            <p:nvPr/>
          </p:nvSpPr>
          <p:spPr bwMode="auto">
            <a:xfrm rot="16200000">
              <a:off x="1129537" y="2931412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Right Bracket 63"/>
            <p:cNvSpPr/>
            <p:nvPr/>
          </p:nvSpPr>
          <p:spPr bwMode="auto">
            <a:xfrm rot="16200000">
              <a:off x="1255537" y="2931417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Right Bracket 64"/>
            <p:cNvSpPr/>
            <p:nvPr/>
          </p:nvSpPr>
          <p:spPr bwMode="auto">
            <a:xfrm rot="16200000">
              <a:off x="625541" y="2930668"/>
              <a:ext cx="166959" cy="85622"/>
            </a:xfrm>
            <a:prstGeom prst="rightBracke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951649" y="686614"/>
            <a:ext cx="1646253" cy="3348237"/>
            <a:chOff x="951649" y="686614"/>
            <a:chExt cx="1646253" cy="3348237"/>
          </a:xfrm>
        </p:grpSpPr>
        <p:sp>
          <p:nvSpPr>
            <p:cNvPr id="68" name="Right Brace 67"/>
            <p:cNvSpPr/>
            <p:nvPr/>
          </p:nvSpPr>
          <p:spPr bwMode="auto">
            <a:xfrm>
              <a:off x="1602781" y="3137404"/>
              <a:ext cx="170331" cy="897447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Arc 68"/>
            <p:cNvSpPr/>
            <p:nvPr/>
          </p:nvSpPr>
          <p:spPr bwMode="auto">
            <a:xfrm flipV="1">
              <a:off x="951649" y="686614"/>
              <a:ext cx="1646253" cy="2900096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5454695" y="1439726"/>
            <a:ext cx="3469511" cy="2030681"/>
            <a:chOff x="5454695" y="1439726"/>
            <a:chExt cx="3469511" cy="2030681"/>
          </a:xfrm>
        </p:grpSpPr>
        <p:sp>
          <p:nvSpPr>
            <p:cNvPr id="70" name="Rounded Rectangle 69"/>
            <p:cNvSpPr/>
            <p:nvPr/>
          </p:nvSpPr>
          <p:spPr bwMode="auto">
            <a:xfrm>
              <a:off x="5701517" y="2513762"/>
              <a:ext cx="2723544" cy="198468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000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Semilagrangian</a:t>
              </a:r>
              <a:r>
                <a:rPr kumimoji="0" lang="en-GB" sz="10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displacement</a:t>
              </a:r>
              <a:endParaRPr kumimoji="0" lang="en-GB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5578104" y="2028259"/>
              <a:ext cx="2938956" cy="1169346"/>
              <a:chOff x="3890044" y="2210307"/>
              <a:chExt cx="2938956" cy="1169346"/>
            </a:xfrm>
          </p:grpSpPr>
          <p:sp>
            <p:nvSpPr>
              <p:cNvPr id="72" name="Right Brace 71"/>
              <p:cNvSpPr/>
              <p:nvPr/>
            </p:nvSpPr>
            <p:spPr bwMode="auto">
              <a:xfrm rot="5400000">
                <a:off x="5301199" y="799152"/>
                <a:ext cx="116646" cy="2938956"/>
              </a:xfrm>
              <a:prstGeom prst="rightBrac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5085724" y="2323264"/>
                <a:ext cx="558167" cy="362314"/>
                <a:chOff x="5085724" y="2323264"/>
                <a:chExt cx="558167" cy="362314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085724" y="2323264"/>
                  <a:ext cx="558167" cy="315984"/>
                  <a:chOff x="2062619" y="2887923"/>
                  <a:chExt cx="558167" cy="31598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TextBox 76"/>
                      <p:cNvSpPr txBox="1"/>
                      <p:nvPr/>
                    </p:nvSpPr>
                    <p:spPr>
                      <a:xfrm>
                        <a:off x="2062619" y="2887923"/>
                        <a:ext cx="558167" cy="3159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de-CH" sz="600" b="0" i="1" smtClean="0">
                                      <a:latin typeface="Cambria Math"/>
                                    </a:rPr>
                                    <m:t>𝑈𝑉</m:t>
                                  </m:r>
                                </m:e>
                              </m:nary>
                            </m:oMath>
                          </m:oMathPara>
                        </a14:m>
                        <a:endParaRPr lang="en-GB" sz="600" dirty="0"/>
                      </a:p>
                    </p:txBody>
                  </p:sp>
                </mc:Choice>
                <mc:Fallback xmlns="">
                  <p:sp>
                    <p:nvSpPr>
                      <p:cNvPr id="16" name="TextBox 1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2619" y="2887923"/>
                        <a:ext cx="558167" cy="315984"/>
                      </a:xfrm>
                      <a:prstGeom prst="rect">
                        <a:avLst/>
                      </a:prstGeom>
                      <a:blipFill rotWithShape="1">
                        <a:blip r:embed="rId8"/>
                        <a:stretch>
                          <a:fillRect l="-25275" t="-98077" r="-52747" b="-1403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78" name="Oval 77"/>
                  <p:cNvSpPr/>
                  <p:nvPr/>
                </p:nvSpPr>
                <p:spPr bwMode="auto">
                  <a:xfrm>
                    <a:off x="2191995" y="2891612"/>
                    <a:ext cx="282081" cy="282081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76" name="Straight Arrow Connector 75"/>
                <p:cNvCxnSpPr>
                  <a:stCxn id="78" idx="4"/>
                </p:cNvCxnSpPr>
                <p:nvPr/>
              </p:nvCxnSpPr>
              <p:spPr bwMode="auto">
                <a:xfrm flipH="1">
                  <a:off x="5356138" y="2609034"/>
                  <a:ext cx="3" cy="7654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74" name="Curved Connector 73"/>
              <p:cNvCxnSpPr>
                <a:stCxn id="173" idx="2"/>
                <a:endCxn id="70" idx="2"/>
              </p:cNvCxnSpPr>
              <p:nvPr/>
            </p:nvCxnSpPr>
            <p:spPr bwMode="auto">
              <a:xfrm rot="5400000" flipH="1" flipV="1">
                <a:off x="4480781" y="2485205"/>
                <a:ext cx="485375" cy="1303522"/>
              </a:xfrm>
              <a:prstGeom prst="curvedConnector3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79" name="Curved Connector 78"/>
            <p:cNvCxnSpPr>
              <a:stCxn id="70" idx="3"/>
              <a:endCxn id="171" idx="2"/>
            </p:cNvCxnSpPr>
            <p:nvPr/>
          </p:nvCxnSpPr>
          <p:spPr bwMode="auto">
            <a:xfrm>
              <a:off x="8425061" y="2612996"/>
              <a:ext cx="266896" cy="584609"/>
            </a:xfrm>
            <a:prstGeom prst="curved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0" name="Group 79"/>
            <p:cNvGrpSpPr/>
            <p:nvPr/>
          </p:nvGrpSpPr>
          <p:grpSpPr>
            <a:xfrm>
              <a:off x="7063290" y="2026779"/>
              <a:ext cx="1508497" cy="1170826"/>
              <a:chOff x="5375230" y="2208827"/>
              <a:chExt cx="1508497" cy="1170826"/>
            </a:xfrm>
          </p:grpSpPr>
          <p:cxnSp>
            <p:nvCxnSpPr>
              <p:cNvPr id="81" name="Curved Connector 80"/>
              <p:cNvCxnSpPr>
                <a:stCxn id="161" idx="2"/>
                <a:endCxn id="70" idx="2"/>
              </p:cNvCxnSpPr>
              <p:nvPr/>
            </p:nvCxnSpPr>
            <p:spPr bwMode="auto">
              <a:xfrm rot="16200000" flipV="1">
                <a:off x="5702526" y="2566982"/>
                <a:ext cx="485375" cy="1139968"/>
              </a:xfrm>
              <a:prstGeom prst="curvedConnector3">
                <a:avLst>
                  <a:gd name="adj1" fmla="val 50000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Right Brace 81"/>
              <p:cNvSpPr/>
              <p:nvPr/>
            </p:nvSpPr>
            <p:spPr bwMode="auto">
              <a:xfrm rot="5400000">
                <a:off x="6525587" y="2023540"/>
                <a:ext cx="116646" cy="487219"/>
              </a:xfrm>
              <a:prstGeom prst="rightBrac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6325560" y="2333496"/>
                <a:ext cx="558167" cy="362314"/>
                <a:chOff x="5085724" y="2323264"/>
                <a:chExt cx="558167" cy="362314"/>
              </a:xfrm>
            </p:grpSpPr>
            <p:grpSp>
              <p:nvGrpSpPr>
                <p:cNvPr id="84" name="Group 83"/>
                <p:cNvGrpSpPr/>
                <p:nvPr/>
              </p:nvGrpSpPr>
              <p:grpSpPr>
                <a:xfrm>
                  <a:off x="5085724" y="2323264"/>
                  <a:ext cx="558167" cy="315984"/>
                  <a:chOff x="2062619" y="2887923"/>
                  <a:chExt cx="558167" cy="31598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6" name="TextBox 85"/>
                      <p:cNvSpPr txBox="1"/>
                      <p:nvPr/>
                    </p:nvSpPr>
                    <p:spPr>
                      <a:xfrm>
                        <a:off x="2062619" y="2887923"/>
                        <a:ext cx="558167" cy="31598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GB" sz="600" i="1" smtClean="0">
                                      <a:latin typeface="Cambria Math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de-CH" sz="600" b="0" i="1" smtClean="0">
                                      <a:latin typeface="Cambria Math"/>
                                    </a:rPr>
                                    <m:t>𝑈𝑉</m:t>
                                  </m:r>
                                </m:e>
                              </m:nary>
                            </m:oMath>
                          </m:oMathPara>
                        </a14:m>
                        <a:endParaRPr lang="en-GB" sz="600" dirty="0"/>
                      </a:p>
                    </p:txBody>
                  </p:sp>
                </mc:Choice>
                <mc:Fallback xmlns="">
                  <p:sp>
                    <p:nvSpPr>
                      <p:cNvPr id="213" name="TextBox 212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62619" y="2887923"/>
                        <a:ext cx="558167" cy="315984"/>
                      </a:xfrm>
                      <a:prstGeom prst="rect">
                        <a:avLst/>
                      </a:prstGeom>
                      <a:blipFill rotWithShape="1">
                        <a:blip r:embed="rId9"/>
                        <a:stretch>
                          <a:fillRect l="-25275" t="-98077" r="-52747" b="-14038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7" name="Oval 86"/>
                  <p:cNvSpPr/>
                  <p:nvPr/>
                </p:nvSpPr>
                <p:spPr bwMode="auto">
                  <a:xfrm>
                    <a:off x="2191995" y="2891612"/>
                    <a:ext cx="282081" cy="282081"/>
                  </a:xfrm>
                  <a:prstGeom prst="ellipse">
                    <a:avLst/>
                  </a:prstGeom>
                  <a:noFill/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</p:grpSp>
            <p:cxnSp>
              <p:nvCxnSpPr>
                <p:cNvPr id="85" name="Straight Arrow Connector 84"/>
                <p:cNvCxnSpPr>
                  <a:stCxn id="87" idx="4"/>
                </p:cNvCxnSpPr>
                <p:nvPr/>
              </p:nvCxnSpPr>
              <p:spPr bwMode="auto">
                <a:xfrm flipH="1">
                  <a:off x="5356138" y="2609034"/>
                  <a:ext cx="3" cy="76544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88" name="Group 87"/>
            <p:cNvGrpSpPr/>
            <p:nvPr/>
          </p:nvGrpSpPr>
          <p:grpSpPr>
            <a:xfrm>
              <a:off x="5454695" y="1439726"/>
              <a:ext cx="3469511" cy="2030681"/>
              <a:chOff x="4347276" y="1536734"/>
              <a:chExt cx="3469511" cy="2030681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347276" y="1852465"/>
                <a:ext cx="3179011" cy="272802"/>
                <a:chOff x="3622155" y="1807590"/>
                <a:chExt cx="3179011" cy="272802"/>
              </a:xfrm>
            </p:grpSpPr>
            <p:sp>
              <p:nvSpPr>
                <p:cNvPr id="175" name="Folded Corner 174"/>
                <p:cNvSpPr/>
                <p:nvPr/>
              </p:nvSpPr>
              <p:spPr bwMode="auto">
                <a:xfrm flipV="1">
                  <a:off x="3622155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6" name="Folded Corner 175"/>
                <p:cNvSpPr/>
                <p:nvPr/>
              </p:nvSpPr>
              <p:spPr bwMode="auto">
                <a:xfrm flipV="1">
                  <a:off x="4110853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7" name="Folded Corner 176"/>
                <p:cNvSpPr/>
                <p:nvPr/>
              </p:nvSpPr>
              <p:spPr bwMode="auto">
                <a:xfrm flipV="1">
                  <a:off x="4599551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8" name="Folded Corner 177"/>
                <p:cNvSpPr/>
                <p:nvPr/>
              </p:nvSpPr>
              <p:spPr bwMode="auto">
                <a:xfrm flipV="1">
                  <a:off x="5088249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79" name="Folded Corner 178"/>
                <p:cNvSpPr/>
                <p:nvPr/>
              </p:nvSpPr>
              <p:spPr bwMode="auto">
                <a:xfrm flipV="1">
                  <a:off x="5576947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0" name="Folded Corner 179"/>
                <p:cNvSpPr/>
                <p:nvPr/>
              </p:nvSpPr>
              <p:spPr bwMode="auto">
                <a:xfrm flipV="1">
                  <a:off x="6065645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181" name="Folded Corner 180"/>
                <p:cNvSpPr/>
                <p:nvPr/>
              </p:nvSpPr>
              <p:spPr bwMode="auto">
                <a:xfrm flipV="1">
                  <a:off x="6554345" y="1807590"/>
                  <a:ext cx="246821" cy="272802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grpSp>
            <p:nvGrpSpPr>
              <p:cNvPr id="90" name="Group 89"/>
              <p:cNvGrpSpPr/>
              <p:nvPr/>
            </p:nvGrpSpPr>
            <p:grpSpPr>
              <a:xfrm>
                <a:off x="4528937" y="3294613"/>
                <a:ext cx="3179011" cy="272802"/>
                <a:chOff x="3622154" y="3500056"/>
                <a:chExt cx="3179011" cy="272802"/>
              </a:xfrm>
            </p:grpSpPr>
            <p:grpSp>
              <p:nvGrpSpPr>
                <p:cNvPr id="154" name="Group 153"/>
                <p:cNvGrpSpPr/>
                <p:nvPr/>
              </p:nvGrpSpPr>
              <p:grpSpPr>
                <a:xfrm>
                  <a:off x="3622154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73" name="Folded Corner 172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7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5" name="Group 154"/>
                <p:cNvGrpSpPr/>
                <p:nvPr/>
              </p:nvGrpSpPr>
              <p:grpSpPr>
                <a:xfrm>
                  <a:off x="6554344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71" name="Folded Corner 170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7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70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6" name="Group 155"/>
                <p:cNvGrpSpPr/>
                <p:nvPr/>
              </p:nvGrpSpPr>
              <p:grpSpPr>
                <a:xfrm>
                  <a:off x="4110852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69" name="Folded Corner 168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70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7" name="Group 156"/>
                <p:cNvGrpSpPr/>
                <p:nvPr/>
              </p:nvGrpSpPr>
              <p:grpSpPr>
                <a:xfrm>
                  <a:off x="4599550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67" name="Folded Corner 166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6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8" name="Group 157"/>
                <p:cNvGrpSpPr/>
                <p:nvPr/>
              </p:nvGrpSpPr>
              <p:grpSpPr>
                <a:xfrm>
                  <a:off x="5088248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65" name="Folded Corner 164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66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9" name="Group 158"/>
                <p:cNvGrpSpPr/>
                <p:nvPr/>
              </p:nvGrpSpPr>
              <p:grpSpPr>
                <a:xfrm>
                  <a:off x="5576946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63" name="Folded Corner 162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6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60" name="Group 159"/>
                <p:cNvGrpSpPr/>
                <p:nvPr/>
              </p:nvGrpSpPr>
              <p:grpSpPr>
                <a:xfrm>
                  <a:off x="6065644" y="3500056"/>
                  <a:ext cx="246821" cy="272802"/>
                  <a:chOff x="899452" y="1763139"/>
                  <a:chExt cx="288779" cy="319177"/>
                </a:xfrm>
              </p:grpSpPr>
              <p:sp>
                <p:nvSpPr>
                  <p:cNvPr id="161" name="Folded Corner 160"/>
                  <p:cNvSpPr/>
                  <p:nvPr/>
                </p:nvSpPr>
                <p:spPr bwMode="auto">
                  <a:xfrm flipV="1">
                    <a:off x="899452" y="1763139"/>
                    <a:ext cx="288779" cy="319177"/>
                  </a:xfrm>
                  <a:prstGeom prst="foldedCorner">
                    <a:avLst/>
                  </a:prstGeom>
                  <a:solidFill>
                    <a:schemeClr val="bg1">
                      <a:lumMod val="95000"/>
                    </a:schemeClr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GB" sz="21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Arial" charset="0"/>
                    </a:endParaRPr>
                  </a:p>
                </p:txBody>
              </p:sp>
              <p:pic>
                <p:nvPicPr>
                  <p:cNvPr id="16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4999"/>
                  <a:stretch>
                    <a:fillRect/>
                  </a:stretch>
                </p:blipFill>
                <p:spPr bwMode="auto">
                  <a:xfrm>
                    <a:off x="924969" y="1809514"/>
                    <a:ext cx="237744" cy="24910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 algn="in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CCCCCC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  <p:sp>
            <p:nvSpPr>
              <p:cNvPr id="91" name="TextBox 90"/>
              <p:cNvSpPr txBox="1"/>
              <p:nvPr/>
            </p:nvSpPr>
            <p:spPr>
              <a:xfrm>
                <a:off x="7483041" y="1544688"/>
                <a:ext cx="33374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t0</a:t>
                </a:r>
                <a:endParaRPr lang="en-GB" sz="1400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964686" y="1536734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/>
                  <a:t>t</a:t>
                </a:r>
                <a:r>
                  <a:rPr lang="en-GB" sz="1400" dirty="0" smtClean="0"/>
                  <a:t>-5</a:t>
                </a:r>
                <a:endParaRPr lang="en-GB" sz="1400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426314" y="1544688"/>
                <a:ext cx="49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t-10</a:t>
                </a:r>
                <a:endParaRPr lang="en-GB" sz="14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5937596" y="1544688"/>
                <a:ext cx="49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t-15</a:t>
                </a:r>
                <a:endParaRPr lang="en-GB" sz="1400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5448899" y="1544688"/>
                <a:ext cx="49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t-20</a:t>
                </a:r>
                <a:endParaRPr lang="en-GB" sz="14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4960220" y="1552642"/>
                <a:ext cx="49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t-25</a:t>
                </a:r>
                <a:endParaRPr lang="en-GB" sz="1400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4471502" y="1552642"/>
                <a:ext cx="4924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400" dirty="0" smtClean="0"/>
                  <a:t>t-30</a:t>
                </a:r>
                <a:endParaRPr lang="en-GB" sz="1400" dirty="0"/>
              </a:p>
            </p:txBody>
          </p:sp>
          <p:cxnSp>
            <p:nvCxnSpPr>
              <p:cNvPr id="98" name="Straight Arrow Connector 97"/>
              <p:cNvCxnSpPr/>
              <p:nvPr/>
            </p:nvCxnSpPr>
            <p:spPr bwMode="auto">
              <a:xfrm flipV="1">
                <a:off x="7493928" y="3358164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Straight Arrow Connector 98"/>
              <p:cNvCxnSpPr/>
              <p:nvPr/>
            </p:nvCxnSpPr>
            <p:spPr bwMode="auto">
              <a:xfrm flipV="1">
                <a:off x="7493928" y="347567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0" name="Straight Arrow Connector 99"/>
              <p:cNvCxnSpPr/>
              <p:nvPr/>
            </p:nvCxnSpPr>
            <p:spPr bwMode="auto">
              <a:xfrm flipV="1">
                <a:off x="7581495" y="3358163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Straight Arrow Connector 100"/>
              <p:cNvCxnSpPr/>
              <p:nvPr/>
            </p:nvCxnSpPr>
            <p:spPr bwMode="auto">
              <a:xfrm flipV="1">
                <a:off x="7588260" y="347643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Straight Arrow Connector 101"/>
              <p:cNvCxnSpPr/>
              <p:nvPr/>
            </p:nvCxnSpPr>
            <p:spPr bwMode="auto">
              <a:xfrm flipH="1" flipV="1">
                <a:off x="4450159" y="1974717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Straight Arrow Connector 102"/>
              <p:cNvCxnSpPr/>
              <p:nvPr/>
            </p:nvCxnSpPr>
            <p:spPr bwMode="auto">
              <a:xfrm>
                <a:off x="4406375" y="2053113"/>
                <a:ext cx="87568" cy="3837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Straight Arrow Connector 103"/>
              <p:cNvCxnSpPr/>
              <p:nvPr/>
            </p:nvCxnSpPr>
            <p:spPr bwMode="auto">
              <a:xfrm>
                <a:off x="4471502" y="1935599"/>
                <a:ext cx="123411" cy="194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Straight Arrow Connector 104"/>
              <p:cNvCxnSpPr/>
              <p:nvPr/>
            </p:nvCxnSpPr>
            <p:spPr bwMode="auto">
              <a:xfrm>
                <a:off x="4372185" y="1903202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Straight Arrow Connector 105"/>
              <p:cNvCxnSpPr/>
              <p:nvPr/>
            </p:nvCxnSpPr>
            <p:spPr bwMode="auto">
              <a:xfrm flipH="1" flipV="1">
                <a:off x="4861606" y="1875190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Straight Arrow Connector 106"/>
              <p:cNvCxnSpPr/>
              <p:nvPr/>
            </p:nvCxnSpPr>
            <p:spPr bwMode="auto">
              <a:xfrm>
                <a:off x="4890802" y="2043367"/>
                <a:ext cx="87568" cy="3837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Straight Arrow Connector 107"/>
              <p:cNvCxnSpPr/>
              <p:nvPr/>
            </p:nvCxnSpPr>
            <p:spPr bwMode="auto">
              <a:xfrm>
                <a:off x="4955929" y="1925853"/>
                <a:ext cx="123411" cy="194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Arrow Connector 108"/>
              <p:cNvCxnSpPr>
                <a:stCxn id="176" idx="2"/>
              </p:cNvCxnSpPr>
              <p:nvPr/>
            </p:nvCxnSpPr>
            <p:spPr bwMode="auto">
              <a:xfrm>
                <a:off x="4959385" y="1852465"/>
                <a:ext cx="86893" cy="252626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Arrow Connector 109"/>
              <p:cNvCxnSpPr/>
              <p:nvPr/>
            </p:nvCxnSpPr>
            <p:spPr bwMode="auto">
              <a:xfrm flipH="1" flipV="1">
                <a:off x="5350304" y="1875191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Arrow Connector 110"/>
              <p:cNvCxnSpPr/>
              <p:nvPr/>
            </p:nvCxnSpPr>
            <p:spPr bwMode="auto">
              <a:xfrm>
                <a:off x="5369541" y="1997310"/>
                <a:ext cx="18987" cy="8443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Arrow Connector 111"/>
              <p:cNvCxnSpPr/>
              <p:nvPr/>
            </p:nvCxnSpPr>
            <p:spPr bwMode="auto">
              <a:xfrm>
                <a:off x="5444627" y="1925854"/>
                <a:ext cx="123411" cy="194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Straight Arrow Connector 112"/>
              <p:cNvCxnSpPr/>
              <p:nvPr/>
            </p:nvCxnSpPr>
            <p:spPr bwMode="auto">
              <a:xfrm>
                <a:off x="5457002" y="2027298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Straight Arrow Connector 113"/>
              <p:cNvCxnSpPr>
                <a:stCxn id="178" idx="3"/>
              </p:cNvCxnSpPr>
              <p:nvPr/>
            </p:nvCxnSpPr>
            <p:spPr bwMode="auto">
              <a:xfrm flipH="1" flipV="1">
                <a:off x="5839002" y="1875191"/>
                <a:ext cx="221189" cy="11367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Straight Arrow Connector 114"/>
              <p:cNvCxnSpPr/>
              <p:nvPr/>
            </p:nvCxnSpPr>
            <p:spPr bwMode="auto">
              <a:xfrm>
                <a:off x="5852640" y="1983256"/>
                <a:ext cx="142396" cy="9288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Straight Arrow Connector 115"/>
              <p:cNvCxnSpPr/>
              <p:nvPr/>
            </p:nvCxnSpPr>
            <p:spPr bwMode="auto">
              <a:xfrm>
                <a:off x="5933325" y="1925854"/>
                <a:ext cx="123411" cy="194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/>
              <p:cNvCxnSpPr/>
              <p:nvPr/>
            </p:nvCxnSpPr>
            <p:spPr bwMode="auto">
              <a:xfrm>
                <a:off x="5945700" y="2027298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/>
              <p:cNvCxnSpPr/>
              <p:nvPr/>
            </p:nvCxnSpPr>
            <p:spPr bwMode="auto">
              <a:xfrm flipH="1" flipV="1">
                <a:off x="6327700" y="1887216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Straight Arrow Connector 118"/>
              <p:cNvCxnSpPr/>
              <p:nvPr/>
            </p:nvCxnSpPr>
            <p:spPr bwMode="auto">
              <a:xfrm>
                <a:off x="6356896" y="2055393"/>
                <a:ext cx="87568" cy="3837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Straight Arrow Connector 119"/>
              <p:cNvCxnSpPr>
                <a:stCxn id="179" idx="1"/>
              </p:cNvCxnSpPr>
              <p:nvPr/>
            </p:nvCxnSpPr>
            <p:spPr bwMode="auto">
              <a:xfrm flipV="1">
                <a:off x="6302068" y="1957371"/>
                <a:ext cx="243366" cy="3149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1" name="Straight Arrow Connector 120"/>
              <p:cNvCxnSpPr/>
              <p:nvPr/>
            </p:nvCxnSpPr>
            <p:spPr bwMode="auto">
              <a:xfrm>
                <a:off x="6434398" y="2039323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Straight Arrow Connector 121"/>
              <p:cNvCxnSpPr/>
              <p:nvPr/>
            </p:nvCxnSpPr>
            <p:spPr bwMode="auto">
              <a:xfrm flipH="1" flipV="1">
                <a:off x="6826619" y="1877470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3" name="Straight Arrow Connector 122"/>
              <p:cNvCxnSpPr/>
              <p:nvPr/>
            </p:nvCxnSpPr>
            <p:spPr bwMode="auto">
              <a:xfrm>
                <a:off x="6855815" y="2045647"/>
                <a:ext cx="87568" cy="3837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4" name="Straight Arrow Connector 123"/>
              <p:cNvCxnSpPr>
                <a:endCxn id="180" idx="3"/>
              </p:cNvCxnSpPr>
              <p:nvPr/>
            </p:nvCxnSpPr>
            <p:spPr bwMode="auto">
              <a:xfrm>
                <a:off x="6904112" y="1950573"/>
                <a:ext cx="133475" cy="3829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Straight Arrow Connector 124"/>
              <p:cNvCxnSpPr/>
              <p:nvPr/>
            </p:nvCxnSpPr>
            <p:spPr bwMode="auto">
              <a:xfrm>
                <a:off x="6933317" y="2029577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Straight Arrow Connector 125"/>
              <p:cNvCxnSpPr/>
              <p:nvPr/>
            </p:nvCxnSpPr>
            <p:spPr bwMode="auto">
              <a:xfrm flipH="1" flipV="1">
                <a:off x="7311382" y="1884936"/>
                <a:ext cx="90906" cy="11237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Arrow Connector 126"/>
              <p:cNvCxnSpPr/>
              <p:nvPr/>
            </p:nvCxnSpPr>
            <p:spPr bwMode="auto">
              <a:xfrm>
                <a:off x="7340578" y="2053113"/>
                <a:ext cx="87568" cy="3837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>
                <a:off x="7405705" y="1935599"/>
                <a:ext cx="123411" cy="1949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Straight Arrow Connector 128"/>
              <p:cNvCxnSpPr/>
              <p:nvPr/>
            </p:nvCxnSpPr>
            <p:spPr bwMode="auto">
              <a:xfrm>
                <a:off x="7418080" y="2037043"/>
                <a:ext cx="77974" cy="7779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0" name="Straight Arrow Connector 129"/>
              <p:cNvCxnSpPr/>
              <p:nvPr/>
            </p:nvCxnSpPr>
            <p:spPr bwMode="auto">
              <a:xfrm flipV="1">
                <a:off x="7011726" y="3361826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Straight Arrow Connector 130"/>
              <p:cNvCxnSpPr/>
              <p:nvPr/>
            </p:nvCxnSpPr>
            <p:spPr bwMode="auto">
              <a:xfrm flipV="1">
                <a:off x="7011726" y="3479339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Straight Arrow Connector 131"/>
              <p:cNvCxnSpPr/>
              <p:nvPr/>
            </p:nvCxnSpPr>
            <p:spPr bwMode="auto">
              <a:xfrm flipV="1">
                <a:off x="7099293" y="3361825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3" name="Straight Arrow Connector 132"/>
              <p:cNvCxnSpPr/>
              <p:nvPr/>
            </p:nvCxnSpPr>
            <p:spPr bwMode="auto">
              <a:xfrm flipV="1">
                <a:off x="7106058" y="3480099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4" name="Straight Arrow Connector 133"/>
              <p:cNvCxnSpPr/>
              <p:nvPr/>
            </p:nvCxnSpPr>
            <p:spPr bwMode="auto">
              <a:xfrm flipV="1">
                <a:off x="6508099" y="3351103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Straight Arrow Connector 134"/>
              <p:cNvCxnSpPr/>
              <p:nvPr/>
            </p:nvCxnSpPr>
            <p:spPr bwMode="auto">
              <a:xfrm flipV="1">
                <a:off x="6508099" y="3468616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Straight Arrow Connector 135"/>
              <p:cNvCxnSpPr/>
              <p:nvPr/>
            </p:nvCxnSpPr>
            <p:spPr bwMode="auto">
              <a:xfrm flipV="1">
                <a:off x="6595666" y="3351102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7" name="Straight Arrow Connector 136"/>
              <p:cNvCxnSpPr/>
              <p:nvPr/>
            </p:nvCxnSpPr>
            <p:spPr bwMode="auto">
              <a:xfrm flipV="1">
                <a:off x="6602431" y="3469376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6025775" y="3350122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6025775" y="3467635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Arrow Connector 139"/>
              <p:cNvCxnSpPr/>
              <p:nvPr/>
            </p:nvCxnSpPr>
            <p:spPr bwMode="auto">
              <a:xfrm flipV="1">
                <a:off x="6113342" y="335012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Straight Arrow Connector 140"/>
              <p:cNvCxnSpPr/>
              <p:nvPr/>
            </p:nvCxnSpPr>
            <p:spPr bwMode="auto">
              <a:xfrm flipV="1">
                <a:off x="6120107" y="3468395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Straight Arrow Connector 141"/>
              <p:cNvCxnSpPr/>
              <p:nvPr/>
            </p:nvCxnSpPr>
            <p:spPr bwMode="auto">
              <a:xfrm flipV="1">
                <a:off x="5542176" y="3351102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" name="Straight Arrow Connector 142"/>
              <p:cNvCxnSpPr/>
              <p:nvPr/>
            </p:nvCxnSpPr>
            <p:spPr bwMode="auto">
              <a:xfrm flipV="1">
                <a:off x="5542176" y="3468615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Arrow Connector 143"/>
              <p:cNvCxnSpPr/>
              <p:nvPr/>
            </p:nvCxnSpPr>
            <p:spPr bwMode="auto">
              <a:xfrm flipV="1">
                <a:off x="5629743" y="335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" name="Straight Arrow Connector 144"/>
              <p:cNvCxnSpPr/>
              <p:nvPr/>
            </p:nvCxnSpPr>
            <p:spPr bwMode="auto">
              <a:xfrm flipV="1">
                <a:off x="5636508" y="3469375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6" name="Straight Arrow Connector 145"/>
              <p:cNvCxnSpPr/>
              <p:nvPr/>
            </p:nvCxnSpPr>
            <p:spPr bwMode="auto">
              <a:xfrm flipV="1">
                <a:off x="5045646" y="335115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7" name="Straight Arrow Connector 146"/>
              <p:cNvCxnSpPr/>
              <p:nvPr/>
            </p:nvCxnSpPr>
            <p:spPr bwMode="auto">
              <a:xfrm flipV="1">
                <a:off x="5045646" y="3468664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8" name="Straight Arrow Connector 147"/>
              <p:cNvCxnSpPr/>
              <p:nvPr/>
            </p:nvCxnSpPr>
            <p:spPr bwMode="auto">
              <a:xfrm flipV="1">
                <a:off x="5133213" y="3351150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9" name="Straight Arrow Connector 148"/>
              <p:cNvCxnSpPr/>
              <p:nvPr/>
            </p:nvCxnSpPr>
            <p:spPr bwMode="auto">
              <a:xfrm flipV="1">
                <a:off x="5139978" y="3469424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0" name="Straight Arrow Connector 149"/>
              <p:cNvCxnSpPr/>
              <p:nvPr/>
            </p:nvCxnSpPr>
            <p:spPr bwMode="auto">
              <a:xfrm flipV="1">
                <a:off x="4554896" y="3351270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1" name="Straight Arrow Connector 150"/>
              <p:cNvCxnSpPr/>
              <p:nvPr/>
            </p:nvCxnSpPr>
            <p:spPr bwMode="auto">
              <a:xfrm flipV="1">
                <a:off x="4554896" y="3468783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" name="Straight Arrow Connector 151"/>
              <p:cNvCxnSpPr/>
              <p:nvPr/>
            </p:nvCxnSpPr>
            <p:spPr bwMode="auto">
              <a:xfrm flipV="1">
                <a:off x="4642463" y="3351269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3" name="Straight Arrow Connector 152"/>
              <p:cNvCxnSpPr/>
              <p:nvPr/>
            </p:nvCxnSpPr>
            <p:spPr bwMode="auto">
              <a:xfrm flipV="1">
                <a:off x="4649228" y="3469543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82" name="Group 181"/>
          <p:cNvGrpSpPr/>
          <p:nvPr/>
        </p:nvGrpSpPr>
        <p:grpSpPr>
          <a:xfrm>
            <a:off x="3006699" y="2708194"/>
            <a:ext cx="731752" cy="780451"/>
            <a:chOff x="1419436" y="2987820"/>
            <a:chExt cx="974312" cy="1039153"/>
          </a:xfrm>
        </p:grpSpPr>
        <p:sp>
          <p:nvSpPr>
            <p:cNvPr id="183" name="Down Arrow 182"/>
            <p:cNvSpPr/>
            <p:nvPr/>
          </p:nvSpPr>
          <p:spPr bwMode="auto">
            <a:xfrm rot="16200000">
              <a:off x="1419149" y="3052374"/>
              <a:ext cx="974886" cy="97431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Magic</a:t>
              </a:r>
            </a:p>
          </p:txBody>
        </p:sp>
        <p:grpSp>
          <p:nvGrpSpPr>
            <p:cNvPr id="184" name="Group 183"/>
            <p:cNvGrpSpPr/>
            <p:nvPr/>
          </p:nvGrpSpPr>
          <p:grpSpPr>
            <a:xfrm>
              <a:off x="1489309" y="2987820"/>
              <a:ext cx="779559" cy="1035255"/>
              <a:chOff x="1489309" y="2987820"/>
              <a:chExt cx="779559" cy="1035255"/>
            </a:xfrm>
          </p:grpSpPr>
          <p:sp>
            <p:nvSpPr>
              <p:cNvPr id="185" name="4-Point Star 184"/>
              <p:cNvSpPr/>
              <p:nvPr/>
            </p:nvSpPr>
            <p:spPr bwMode="auto">
              <a:xfrm rot="823078">
                <a:off x="1931315" y="2987820"/>
                <a:ext cx="337553" cy="347133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6" name="4-Point Star 185"/>
              <p:cNvSpPr/>
              <p:nvPr/>
            </p:nvSpPr>
            <p:spPr bwMode="auto">
              <a:xfrm rot="19928009">
                <a:off x="1489309" y="3097120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87" name="4-Point Star 186"/>
              <p:cNvSpPr/>
              <p:nvPr/>
            </p:nvSpPr>
            <p:spPr bwMode="auto">
              <a:xfrm rot="21150422">
                <a:off x="1900825" y="3724270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89" name="Group 188"/>
          <p:cNvGrpSpPr/>
          <p:nvPr/>
        </p:nvGrpSpPr>
        <p:grpSpPr>
          <a:xfrm>
            <a:off x="3876271" y="2599324"/>
            <a:ext cx="958782" cy="1036868"/>
            <a:chOff x="4740791" y="908720"/>
            <a:chExt cx="2048597" cy="2215442"/>
          </a:xfrm>
        </p:grpSpPr>
        <p:grpSp>
          <p:nvGrpSpPr>
            <p:cNvPr id="191" name="Group 190"/>
            <p:cNvGrpSpPr/>
            <p:nvPr/>
          </p:nvGrpSpPr>
          <p:grpSpPr>
            <a:xfrm>
              <a:off x="4740791" y="908720"/>
              <a:ext cx="2048597" cy="2215442"/>
              <a:chOff x="1081663" y="908720"/>
              <a:chExt cx="2048597" cy="2215442"/>
            </a:xfrm>
          </p:grpSpPr>
          <p:sp>
            <p:nvSpPr>
              <p:cNvPr id="194" name="Cube 193"/>
              <p:cNvSpPr/>
              <p:nvPr/>
            </p:nvSpPr>
            <p:spPr>
              <a:xfrm rot="10800000" flipH="1" flipV="1">
                <a:off x="1081664" y="908720"/>
                <a:ext cx="1618128" cy="1584176"/>
              </a:xfrm>
              <a:prstGeom prst="cub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endParaRPr lang="en-GB" sz="1000" dirty="0" smtClean="0"/>
              </a:p>
            </p:txBody>
          </p:sp>
          <p:cxnSp>
            <p:nvCxnSpPr>
              <p:cNvPr id="195" name="Straight Arrow Connector 194"/>
              <p:cNvCxnSpPr/>
              <p:nvPr/>
            </p:nvCxnSpPr>
            <p:spPr>
              <a:xfrm>
                <a:off x="1081663" y="2564904"/>
                <a:ext cx="118608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Arrow Connector 195"/>
              <p:cNvCxnSpPr/>
              <p:nvPr/>
            </p:nvCxnSpPr>
            <p:spPr>
              <a:xfrm flipV="1">
                <a:off x="2771800" y="908720"/>
                <a:ext cx="0" cy="11521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Arrow Connector 196"/>
              <p:cNvCxnSpPr/>
              <p:nvPr/>
            </p:nvCxnSpPr>
            <p:spPr>
              <a:xfrm flipV="1">
                <a:off x="2339752" y="2132856"/>
                <a:ext cx="432048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8" name="TextBox 197"/>
              <p:cNvSpPr txBox="1"/>
              <p:nvPr/>
            </p:nvSpPr>
            <p:spPr>
              <a:xfrm>
                <a:off x="1081663" y="2580873"/>
                <a:ext cx="1397323" cy="543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0 – Time:</a:t>
                </a:r>
                <a:br>
                  <a:rPr lang="en-GB" sz="800" dirty="0" smtClean="0"/>
                </a:br>
                <a:r>
                  <a:rPr lang="en-GB" sz="800" dirty="0" smtClean="0"/>
                  <a:t>t0 | t-5 | t-10… </a:t>
                </a:r>
                <a:endParaRPr lang="en-GB" sz="800" dirty="0"/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 rot="18900000">
                <a:off x="2154808" y="2323410"/>
                <a:ext cx="975452" cy="345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1 – y-dim</a:t>
                </a:r>
                <a:endParaRPr lang="en-GB" sz="800" dirty="0"/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 rot="16200000">
                <a:off x="2375713" y="1346583"/>
                <a:ext cx="1077437" cy="34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2</a:t>
                </a:r>
                <a:r>
                  <a:rPr lang="en-GB" sz="800" dirty="0" smtClean="0"/>
                  <a:t> – x-dim</a:t>
                </a:r>
                <a:endParaRPr lang="en-GB" sz="800" dirty="0"/>
              </a:p>
            </p:txBody>
          </p:sp>
        </p:grpSp>
        <p:cxnSp>
          <p:nvCxnSpPr>
            <p:cNvPr id="192" name="Straight Connector 191"/>
            <p:cNvCxnSpPr>
              <a:stCxn id="194" idx="0"/>
              <a:endCxn id="194" idx="1"/>
            </p:cNvCxnSpPr>
            <p:nvPr/>
          </p:nvCxnSpPr>
          <p:spPr>
            <a:xfrm flipH="1">
              <a:off x="5351834" y="908720"/>
              <a:ext cx="396044" cy="3960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stCxn id="194" idx="1"/>
              <a:endCxn id="194" idx="3"/>
            </p:cNvCxnSpPr>
            <p:nvPr/>
          </p:nvCxnSpPr>
          <p:spPr>
            <a:xfrm>
              <a:off x="5351834" y="1304764"/>
              <a:ext cx="0" cy="11881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Rectangle 209"/>
          <p:cNvSpPr/>
          <p:nvPr/>
        </p:nvSpPr>
        <p:spPr bwMode="auto">
          <a:xfrm>
            <a:off x="5385673" y="1341319"/>
            <a:ext cx="3811126" cy="2516009"/>
          </a:xfrm>
          <a:prstGeom prst="rect">
            <a:avLst/>
          </a:prstGeom>
          <a:solidFill>
            <a:schemeClr val="bg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2" name="Rectangle 211"/>
          <p:cNvSpPr/>
          <p:nvPr/>
        </p:nvSpPr>
        <p:spPr bwMode="auto">
          <a:xfrm>
            <a:off x="2761420" y="2426986"/>
            <a:ext cx="2199686" cy="1355104"/>
          </a:xfrm>
          <a:prstGeom prst="rect">
            <a:avLst/>
          </a:prstGeom>
          <a:solidFill>
            <a:schemeClr val="bg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4" name="Circular Arrow 213"/>
          <p:cNvSpPr/>
          <p:nvPr/>
        </p:nvSpPr>
        <p:spPr bwMode="auto">
          <a:xfrm>
            <a:off x="4102807" y="1404390"/>
            <a:ext cx="2145657" cy="1879477"/>
          </a:xfrm>
          <a:prstGeom prst="circularArrow">
            <a:avLst>
              <a:gd name="adj1" fmla="val 0"/>
              <a:gd name="adj2" fmla="val 2078540"/>
              <a:gd name="adj3" fmla="val 7772049"/>
              <a:gd name="adj4" fmla="val 10800000"/>
              <a:gd name="adj5" fmla="val 6281"/>
            </a:avLst>
          </a:prstGeom>
          <a:solidFill>
            <a:schemeClr val="accent1"/>
          </a:solidFill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2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Langrangian</a:t>
            </a:r>
            <a:r>
              <a:rPr lang="en-GB" dirty="0" smtClean="0"/>
              <a:t> history along TS track </a:t>
            </a:r>
            <a:endParaRPr lang="en-GB" dirty="0"/>
          </a:p>
        </p:txBody>
      </p:sp>
      <p:pic>
        <p:nvPicPr>
          <p:cNvPr id="6146" name="Picture 2" descr="\\zuehnas200.meteoswiss.ch\prod_coalition2\PicturesSatellite\results_JMZ\2_input_NOSTRADAMUS_ANN\ctrl_output\comparison_move_disp\RZC_201507071830\201507071435_RZC_displacem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84" t="35059" r="15810" b="40558"/>
          <a:stretch/>
        </p:blipFill>
        <p:spPr bwMode="auto">
          <a:xfrm>
            <a:off x="7405489" y="833749"/>
            <a:ext cx="1475117" cy="144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925233" y="1049664"/>
            <a:ext cx="435628" cy="36231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7" name="Picture 3" descr="C:\Users\jmz\Desktop\Poster EUMETSAT\2018-09-17_EMSC_Zeder_Plots\201507071830_stat_sub_1145_1545_wid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3" t="34018" r="23537" b="32991"/>
          <a:stretch/>
        </p:blipFill>
        <p:spPr bwMode="auto">
          <a:xfrm>
            <a:off x="381876" y="1061802"/>
            <a:ext cx="7552266" cy="301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 flipV="1">
            <a:off x="5145024" y="804672"/>
            <a:ext cx="0" cy="28224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/>
          <p:nvPr/>
        </p:nvCxnSpPr>
        <p:spPr bwMode="auto">
          <a:xfrm>
            <a:off x="5145024" y="1061802"/>
            <a:ext cx="2789118" cy="16901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7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42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Langrangian</a:t>
            </a:r>
            <a:r>
              <a:rPr lang="en-GB" dirty="0" smtClean="0"/>
              <a:t> history along TS track </a:t>
            </a:r>
            <a:endParaRPr lang="en-GB" dirty="0"/>
          </a:p>
        </p:txBody>
      </p:sp>
      <p:pic>
        <p:nvPicPr>
          <p:cNvPr id="6148" name="Picture 4" descr="\\zuehnas200.meteoswiss.ch\prod_coalition2\PicturesSatellite\results_JMZ\2_input_NOSTRADAMUS_ANN\ctrl_output\comparison_move_disp\HRV\201507071435_HRV_displacem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33" t="34567" r="18954" b="52881"/>
          <a:stretch/>
        </p:blipFill>
        <p:spPr bwMode="auto">
          <a:xfrm>
            <a:off x="268222" y="906482"/>
            <a:ext cx="1352103" cy="133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726460" y="1375398"/>
            <a:ext cx="435628" cy="36231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170" name="Picture 2" descr="C:\Users\jmz\Desktop\Poster EUMETSAT\2018-09-17_EMSC_Zeder_Plots\201507071830_stat_sub_1145_1545_wid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58" r="25000" b="66273"/>
          <a:stretch/>
        </p:blipFill>
        <p:spPr bwMode="auto">
          <a:xfrm>
            <a:off x="1656901" y="1158811"/>
            <a:ext cx="7327392" cy="308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 bwMode="auto">
          <a:xfrm flipV="1">
            <a:off x="6632448" y="865632"/>
            <a:ext cx="0" cy="2987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Curved Connector 11"/>
          <p:cNvCxnSpPr>
            <a:endCxn id="5" idx="3"/>
          </p:cNvCxnSpPr>
          <p:nvPr/>
        </p:nvCxnSpPr>
        <p:spPr bwMode="auto">
          <a:xfrm rot="10800000" flipV="1">
            <a:off x="1162088" y="1072895"/>
            <a:ext cx="5470360" cy="483657"/>
          </a:xfrm>
          <a:prstGeom prst="curvedConnector3">
            <a:avLst>
              <a:gd name="adj1" fmla="val 80088"/>
            </a:avLst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90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to ANN</a:t>
            </a:r>
            <a:endParaRPr lang="en-GB" dirty="0"/>
          </a:p>
        </p:txBody>
      </p:sp>
      <p:pic>
        <p:nvPicPr>
          <p:cNvPr id="4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06500" y="906800"/>
            <a:ext cx="5580689" cy="3403261"/>
            <a:chOff x="206500" y="906800"/>
            <a:chExt cx="5580689" cy="3403261"/>
          </a:xfrm>
        </p:grpSpPr>
        <p:pic>
          <p:nvPicPr>
            <p:cNvPr id="8194" name="Picture 2" descr="C:\Users\jmz\Desktop\Poster EUMETSAT\2018-09-17_EMSC_Zeder_Plots\201507071830_stat_sub_1145_1545_wide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73" r="23762"/>
            <a:stretch/>
          </p:blipFill>
          <p:spPr bwMode="auto">
            <a:xfrm>
              <a:off x="206500" y="906800"/>
              <a:ext cx="5528458" cy="3403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5594684" y="906800"/>
              <a:ext cx="192505" cy="11506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" name="Right Brace 6"/>
          <p:cNvSpPr/>
          <p:nvPr/>
        </p:nvSpPr>
        <p:spPr bwMode="auto">
          <a:xfrm>
            <a:off x="5787189" y="981075"/>
            <a:ext cx="442161" cy="3228975"/>
          </a:xfrm>
          <a:prstGeom prst="rightBrace">
            <a:avLst>
              <a:gd name="adj1" fmla="val 8333"/>
              <a:gd name="adj2" fmla="val 56785"/>
            </a:avLst>
          </a:prstGeom>
          <a:solidFill>
            <a:schemeClr val="bg1"/>
          </a:solidFill>
          <a:ln w="19050" cap="flat" cmpd="sng" algn="ctr">
            <a:solidFill>
              <a:srgbClr val="F04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solidFill>
                  <a:schemeClr val="accent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6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5802E-6 L -0.2802 -0.0018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10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 smtClean="0"/>
              <a:t>COSMO wind and convection fields</a:t>
            </a:r>
          </a:p>
          <a:p>
            <a:endParaRPr lang="en-GB" dirty="0" smtClean="0"/>
          </a:p>
          <a:p>
            <a:r>
              <a:rPr lang="en-GB" dirty="0" smtClean="0"/>
              <a:t>Extraction of XYW fields from </a:t>
            </a:r>
            <a:r>
              <a:rPr lang="en-GB" dirty="0" err="1" smtClean="0"/>
              <a:t>semilagrangian</a:t>
            </a:r>
            <a:r>
              <a:rPr lang="en-GB" dirty="0" smtClean="0"/>
              <a:t> displacement procedure, to avoid for loop for every displacement.</a:t>
            </a:r>
          </a:p>
          <a:p>
            <a:endParaRPr lang="en-GB" dirty="0" smtClean="0"/>
          </a:p>
          <a:p>
            <a:r>
              <a:rPr lang="en-GB" dirty="0" smtClean="0"/>
              <a:t>Apply TRT cell detection on displaced fields?</a:t>
            </a:r>
          </a:p>
          <a:p>
            <a:endParaRPr lang="en-GB" dirty="0" smtClean="0"/>
          </a:p>
          <a:p>
            <a:r>
              <a:rPr lang="en-GB" dirty="0" smtClean="0"/>
              <a:t>Check compatibility with </a:t>
            </a:r>
            <a:r>
              <a:rPr lang="en-GB" dirty="0" err="1" smtClean="0"/>
              <a:t>pySTEPS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points</a:t>
            </a:r>
            <a:endParaRPr lang="en-GB" dirty="0"/>
          </a:p>
        </p:txBody>
      </p:sp>
      <p:grpSp>
        <p:nvGrpSpPr>
          <p:cNvPr id="51" name="Group 50"/>
          <p:cNvGrpSpPr/>
          <p:nvPr/>
        </p:nvGrpSpPr>
        <p:grpSpPr>
          <a:xfrm>
            <a:off x="5049101" y="358951"/>
            <a:ext cx="4019376" cy="1270078"/>
            <a:chOff x="5049101" y="358951"/>
            <a:chExt cx="4019376" cy="1270078"/>
          </a:xfrm>
        </p:grpSpPr>
        <p:grpSp>
          <p:nvGrpSpPr>
            <p:cNvPr id="4" name="Group 3"/>
            <p:cNvGrpSpPr/>
            <p:nvPr/>
          </p:nvGrpSpPr>
          <p:grpSpPr>
            <a:xfrm>
              <a:off x="5049101" y="1292837"/>
              <a:ext cx="2690311" cy="272802"/>
              <a:chOff x="3622154" y="3500056"/>
              <a:chExt cx="2690311" cy="27280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22154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24" name="Folded Corner 23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25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7" name="Group 6"/>
              <p:cNvGrpSpPr/>
              <p:nvPr/>
            </p:nvGrpSpPr>
            <p:grpSpPr>
              <a:xfrm>
                <a:off x="4110852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20" name="Folded Corner 19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21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8" name="Group 7"/>
              <p:cNvGrpSpPr/>
              <p:nvPr/>
            </p:nvGrpSpPr>
            <p:grpSpPr>
              <a:xfrm>
                <a:off x="4599550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8" name="Folded Corner 17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9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9" name="Group 8"/>
              <p:cNvGrpSpPr/>
              <p:nvPr/>
            </p:nvGrpSpPr>
            <p:grpSpPr>
              <a:xfrm>
                <a:off x="5088248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6" name="Folded Corner 15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0" name="Group 9"/>
              <p:cNvGrpSpPr/>
              <p:nvPr/>
            </p:nvGrpSpPr>
            <p:grpSpPr>
              <a:xfrm>
                <a:off x="5576946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4" name="Folded Corner 13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5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1" name="Group 10"/>
              <p:cNvGrpSpPr/>
              <p:nvPr/>
            </p:nvGrpSpPr>
            <p:grpSpPr>
              <a:xfrm>
                <a:off x="6065644" y="3500056"/>
                <a:ext cx="246821" cy="272802"/>
                <a:chOff x="899452" y="1763139"/>
                <a:chExt cx="288779" cy="319177"/>
              </a:xfrm>
            </p:grpSpPr>
            <p:sp>
              <p:nvSpPr>
                <p:cNvPr id="12" name="Folded Corner 11"/>
                <p:cNvSpPr/>
                <p:nvPr/>
              </p:nvSpPr>
              <p:spPr bwMode="auto">
                <a:xfrm flipV="1">
                  <a:off x="899452" y="1763139"/>
                  <a:ext cx="288779" cy="319177"/>
                </a:xfrm>
                <a:prstGeom prst="foldedCorner">
                  <a:avLst/>
                </a:prstGeom>
                <a:solidFill>
                  <a:schemeClr val="bg1">
                    <a:lumMod val="95000"/>
                  </a:scheme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pic>
              <p:nvPicPr>
                <p:cNvPr id="13" name="Picture 4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999"/>
                <a:stretch>
                  <a:fillRect/>
                </a:stretch>
              </p:blipFill>
              <p:spPr bwMode="auto">
                <a:xfrm>
                  <a:off x="924969" y="1809514"/>
                  <a:ext cx="237744" cy="2491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in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CCCCCC"/>
                        </a:outerShdw>
                      </a:effectLst>
                    </a14:hiddenEffects>
                  </a:ext>
                </a:extLst>
              </p:spPr>
            </p:pic>
          </p:grpSp>
        </p:grpSp>
        <p:cxnSp>
          <p:nvCxnSpPr>
            <p:cNvPr id="27" name="Straight Connector 26"/>
            <p:cNvCxnSpPr/>
            <p:nvPr/>
          </p:nvCxnSpPr>
          <p:spPr bwMode="auto">
            <a:xfrm flipV="1">
              <a:off x="6885986" y="728283"/>
              <a:ext cx="16520" cy="89208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Box 27"/>
            <p:cNvSpPr txBox="1"/>
            <p:nvPr/>
          </p:nvSpPr>
          <p:spPr>
            <a:xfrm>
              <a:off x="5419452" y="358951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800" dirty="0" smtClean="0">
                  <a:solidFill>
                    <a:srgbClr val="FF0000"/>
                  </a:solidFill>
                  <a:latin typeface="Courier" pitchFamily="49" charset="0"/>
                </a:rPr>
                <a:t>07.07.2015 14:12 UTC</a:t>
              </a:r>
              <a:endParaRPr lang="en-GB" sz="1800" dirty="0">
                <a:solidFill>
                  <a:srgbClr val="FF0000"/>
                </a:solidFill>
                <a:latin typeface="Courier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6971525" y="1086863"/>
              <a:ext cx="848046" cy="542166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5537799" y="929937"/>
              <a:ext cx="246821" cy="272802"/>
              <a:chOff x="386660" y="1697831"/>
              <a:chExt cx="288779" cy="319177"/>
            </a:xfrm>
          </p:grpSpPr>
          <p:sp>
            <p:nvSpPr>
              <p:cNvPr id="31" name="Folded Corner 30"/>
              <p:cNvSpPr/>
              <p:nvPr/>
            </p:nvSpPr>
            <p:spPr bwMode="auto">
              <a:xfrm flipV="1">
                <a:off x="386660" y="1697831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2" name="Picture 2" descr="Bildergebnis für cosmo model weath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28" y="1771885"/>
                <a:ext cx="267112" cy="223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/>
            <p:cNvGrpSpPr/>
            <p:nvPr/>
          </p:nvGrpSpPr>
          <p:grpSpPr>
            <a:xfrm>
              <a:off x="8821656" y="924585"/>
              <a:ext cx="246821" cy="272802"/>
              <a:chOff x="386660" y="1697831"/>
              <a:chExt cx="288779" cy="319177"/>
            </a:xfrm>
          </p:grpSpPr>
          <p:sp>
            <p:nvSpPr>
              <p:cNvPr id="34" name="Folded Corner 33"/>
              <p:cNvSpPr/>
              <p:nvPr/>
            </p:nvSpPr>
            <p:spPr bwMode="auto">
              <a:xfrm flipV="1">
                <a:off x="386660" y="1697831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5" name="Picture 2" descr="Bildergebnis für cosmo model weather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28" y="1771885"/>
                <a:ext cx="267112" cy="223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8044545" y="956895"/>
              <a:ext cx="453970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…</a:t>
              </a:r>
              <a:endParaRPr lang="en-GB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-486216" y="2247306"/>
            <a:ext cx="1737217" cy="1244104"/>
            <a:chOff x="-486216" y="2247306"/>
            <a:chExt cx="1737217" cy="1244104"/>
          </a:xfrm>
        </p:grpSpPr>
        <p:sp>
          <p:nvSpPr>
            <p:cNvPr id="38" name="Oval 37"/>
            <p:cNvSpPr/>
            <p:nvPr/>
          </p:nvSpPr>
          <p:spPr bwMode="auto">
            <a:xfrm rot="1291213" flipH="1">
              <a:off x="-486216" y="3087999"/>
              <a:ext cx="1100807" cy="403411"/>
            </a:xfrm>
            <a:prstGeom prst="ellipse">
              <a:avLst/>
            </a:prstGeom>
            <a:pattFill prst="wdDnDiag">
              <a:fgClr>
                <a:srgbClr val="00B050"/>
              </a:fgClr>
              <a:bgClr>
                <a:schemeClr val="bg1"/>
              </a:bgClr>
            </a:patt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 rot="214167" flipH="1">
              <a:off x="552332" y="3150037"/>
              <a:ext cx="698669" cy="256040"/>
            </a:xfrm>
            <a:prstGeom prst="ellipse">
              <a:avLst/>
            </a:prstGeom>
            <a:pattFill prst="wdUpDiag">
              <a:fgClr>
                <a:srgbClr val="EAE010"/>
              </a:fgClr>
              <a:bgClr>
                <a:schemeClr val="bg1"/>
              </a:bgClr>
            </a:pattFill>
            <a:ln w="9525" cap="flat" cmpd="sng" algn="ctr">
              <a:solidFill>
                <a:srgbClr val="EAE01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 bwMode="auto">
            <a:xfrm flipV="1">
              <a:off x="64187" y="2664774"/>
              <a:ext cx="349610" cy="61213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2"/>
            <p:cNvCxnSpPr/>
            <p:nvPr/>
          </p:nvCxnSpPr>
          <p:spPr bwMode="auto">
            <a:xfrm flipH="1" flipV="1">
              <a:off x="510267" y="3025940"/>
              <a:ext cx="417236" cy="25913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EAE01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Oval 39"/>
            <p:cNvSpPr/>
            <p:nvPr/>
          </p:nvSpPr>
          <p:spPr bwMode="auto">
            <a:xfrm rot="900000" flipH="1">
              <a:off x="-278871" y="2247306"/>
              <a:ext cx="901684" cy="330438"/>
            </a:xfrm>
            <a:prstGeom prst="ellipse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 bwMode="auto">
            <a:xfrm>
              <a:off x="214728" y="2419747"/>
              <a:ext cx="380924" cy="30337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1"/>
          <a:stretch/>
        </p:blipFill>
        <p:spPr bwMode="auto">
          <a:xfrm>
            <a:off x="6289995" y="2412524"/>
            <a:ext cx="2672006" cy="167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4" name="Group 53"/>
          <p:cNvGrpSpPr/>
          <p:nvPr/>
        </p:nvGrpSpPr>
        <p:grpSpPr>
          <a:xfrm>
            <a:off x="4709643" y="3123692"/>
            <a:ext cx="953728" cy="859054"/>
            <a:chOff x="4709643" y="3123692"/>
            <a:chExt cx="953728" cy="859054"/>
          </a:xfrm>
        </p:grpSpPr>
        <p:pic>
          <p:nvPicPr>
            <p:cNvPr id="12293" name="Picture 5" descr="alt text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473" y="3247848"/>
              <a:ext cx="734898" cy="734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ircular Arrow 52"/>
            <p:cNvSpPr/>
            <p:nvPr/>
          </p:nvSpPr>
          <p:spPr bwMode="auto">
            <a:xfrm rot="21367617">
              <a:off x="4709643" y="3123692"/>
              <a:ext cx="349550" cy="292415"/>
            </a:xfrm>
            <a:prstGeom prst="circularArrow">
              <a:avLst/>
            </a:prstGeom>
            <a:solidFill>
              <a:srgbClr val="7030A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0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(under construction)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179413" y="827313"/>
            <a:ext cx="6785175" cy="3600000"/>
            <a:chOff x="1872000" y="950550"/>
            <a:chExt cx="6785175" cy="3600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000" y="9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794" y="9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9588" y="9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8382" y="9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175" y="9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2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175" y="27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3" name="Picture 7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7175" y="27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4" name="Picture 8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7175" y="27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5" name="Picture 9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175" y="27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6" name="Picture 10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7175" y="2750550"/>
              <a:ext cx="1350000" cy="180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2946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“For forty years the rainbow will not be seen.</a:t>
            </a:r>
          </a:p>
          <a:p>
            <a:r>
              <a:rPr lang="en-GB" dirty="0"/>
              <a:t>For forty years it will be seen every day.</a:t>
            </a:r>
          </a:p>
          <a:p>
            <a:r>
              <a:rPr lang="en-GB" dirty="0"/>
              <a:t>The dry earth will grow more parched,</a:t>
            </a:r>
          </a:p>
          <a:p>
            <a:r>
              <a:rPr lang="en-GB" dirty="0"/>
              <a:t>and there will be great floods when it is seen.”</a:t>
            </a:r>
          </a:p>
          <a:p>
            <a:endParaRPr lang="de-CH" dirty="0"/>
          </a:p>
          <a:p>
            <a:r>
              <a:rPr lang="de-CH" dirty="0"/>
              <a:t>				Nostradamus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66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4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Context – NOSTRADAMUS project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750" y="814785"/>
            <a:ext cx="4495799" cy="315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247650" y="969317"/>
            <a:ext cx="1258678" cy="1159272"/>
            <a:chOff x="247650" y="969317"/>
            <a:chExt cx="1258678" cy="1159272"/>
          </a:xfrm>
        </p:grpSpPr>
        <p:sp>
          <p:nvSpPr>
            <p:cNvPr id="7" name="Flowchart: Magnetic Disk 6"/>
            <p:cNvSpPr/>
            <p:nvPr/>
          </p:nvSpPr>
          <p:spPr>
            <a:xfrm>
              <a:off x="249028" y="1430982"/>
              <a:ext cx="1257300" cy="697607"/>
            </a:xfrm>
            <a:prstGeom prst="flowChartMagneticDisk">
              <a:avLst/>
            </a:prstGeom>
            <a:solidFill>
              <a:schemeClr val="tx1"/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b="1" dirty="0" smtClean="0">
                  <a:solidFill>
                    <a:srgbClr val="FF0000"/>
                  </a:solidFill>
                </a:rPr>
                <a:t>?</a:t>
              </a:r>
              <a:endParaRPr lang="en-GB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7650" y="969317"/>
              <a:ext cx="12586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 err="1" smtClean="0"/>
                <a:t>Obs</a:t>
              </a:r>
              <a:r>
                <a:rPr lang="en-GB" sz="1200" dirty="0" smtClean="0"/>
                <a:t> data</a:t>
              </a:r>
            </a:p>
            <a:p>
              <a:r>
                <a:rPr lang="en-GB" sz="1200" dirty="0" smtClean="0"/>
                <a:t>(original format)</a:t>
              </a:r>
              <a:endParaRPr lang="en-GB" sz="1200" dirty="0"/>
            </a:p>
          </p:txBody>
        </p:sp>
      </p:grpSp>
      <p:grpSp>
        <p:nvGrpSpPr>
          <p:cNvPr id="2053" name="Group 2052"/>
          <p:cNvGrpSpPr/>
          <p:nvPr/>
        </p:nvGrpSpPr>
        <p:grpSpPr>
          <a:xfrm>
            <a:off x="1047750" y="796945"/>
            <a:ext cx="2490580" cy="3114906"/>
            <a:chOff x="1047750" y="796945"/>
            <a:chExt cx="2490580" cy="3114906"/>
          </a:xfrm>
        </p:grpSpPr>
        <p:grpSp>
          <p:nvGrpSpPr>
            <p:cNvPr id="12" name="Group 11"/>
            <p:cNvGrpSpPr/>
            <p:nvPr/>
          </p:nvGrpSpPr>
          <p:grpSpPr>
            <a:xfrm>
              <a:off x="1047750" y="814785"/>
              <a:ext cx="1171575" cy="3080940"/>
              <a:chOff x="1047750" y="814785"/>
              <a:chExt cx="1171575" cy="3080940"/>
            </a:xfrm>
          </p:grpSpPr>
          <p:sp>
            <p:nvSpPr>
              <p:cNvPr id="6" name="Left Brace 5"/>
              <p:cNvSpPr/>
              <p:nvPr/>
            </p:nvSpPr>
            <p:spPr bwMode="auto">
              <a:xfrm>
                <a:off x="1752600" y="814785"/>
                <a:ext cx="466725" cy="3080940"/>
              </a:xfrm>
              <a:prstGeom prst="leftBrace">
                <a:avLst>
                  <a:gd name="adj1" fmla="val 8333"/>
                  <a:gd name="adj2" fmla="val 32378"/>
                </a:avLst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" name="Straight Arrow Connector 9"/>
              <p:cNvCxnSpPr>
                <a:stCxn id="6" idx="1"/>
              </p:cNvCxnSpPr>
              <p:nvPr/>
            </p:nvCxnSpPr>
            <p:spPr bwMode="auto">
              <a:xfrm flipH="1" flipV="1">
                <a:off x="1047750" y="1811557"/>
                <a:ext cx="704850" cy="775"/>
              </a:xfrm>
              <a:prstGeom prst="straightConnector1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5" name="Straight Connector 14"/>
            <p:cNvCxnSpPr>
              <a:stCxn id="6" idx="2"/>
            </p:cNvCxnSpPr>
            <p:nvPr/>
          </p:nvCxnSpPr>
          <p:spPr bwMode="auto">
            <a:xfrm>
              <a:off x="2219325" y="3895725"/>
              <a:ext cx="131900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>
              <a:stCxn id="6" idx="0"/>
            </p:cNvCxnSpPr>
            <p:nvPr/>
          </p:nvCxnSpPr>
          <p:spPr bwMode="auto">
            <a:xfrm>
              <a:off x="2219325" y="814785"/>
              <a:ext cx="131900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3538330" y="796945"/>
              <a:ext cx="0" cy="311490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054" name="Rectangle 2053"/>
          <p:cNvSpPr/>
          <p:nvPr/>
        </p:nvSpPr>
        <p:spPr bwMode="auto">
          <a:xfrm>
            <a:off x="3538330" y="1020987"/>
            <a:ext cx="1033670" cy="835862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9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 formulation</a:t>
            </a:r>
            <a:endParaRPr lang="en-GB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49028" y="1430982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47650" y="969317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(original format)</a:t>
            </a:r>
            <a:endParaRPr lang="en-GB" sz="1200" dirty="0"/>
          </a:p>
        </p:txBody>
      </p:sp>
      <p:pic>
        <p:nvPicPr>
          <p:cNvPr id="1026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30" y="1361636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1705384" y="1464995"/>
            <a:ext cx="4538341" cy="1631216"/>
            <a:chOff x="1705384" y="1464995"/>
            <a:chExt cx="4538341" cy="1631216"/>
          </a:xfrm>
        </p:grpSpPr>
        <p:sp>
          <p:nvSpPr>
            <p:cNvPr id="15" name="TextBox 14"/>
            <p:cNvSpPr txBox="1"/>
            <p:nvPr/>
          </p:nvSpPr>
          <p:spPr>
            <a:xfrm>
              <a:off x="4122998" y="1464995"/>
              <a:ext cx="898003" cy="1631216"/>
            </a:xfrm>
            <a:prstGeom prst="rect">
              <a:avLst/>
            </a:prstGeom>
            <a:noFill/>
            <a:ln>
              <a:noFill/>
              <a:tailEnd type="triangle"/>
            </a:ln>
          </p:spPr>
          <p:txBody>
            <a:bodyPr wrap="none" rtlCol="0">
              <a:spAutoFit/>
            </a:bodyPr>
            <a:lstStyle/>
            <a:p>
              <a:r>
                <a:rPr lang="en-GB" sz="10000" dirty="0" smtClean="0">
                  <a:solidFill>
                    <a:schemeClr val="bg1">
                      <a:lumMod val="50000"/>
                    </a:schemeClr>
                  </a:solidFill>
                </a:rPr>
                <a:t>?</a:t>
              </a:r>
              <a:endParaRPr lang="en-GB" sz="10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14" name="Curved Connector 13"/>
            <p:cNvCxnSpPr/>
            <p:nvPr/>
          </p:nvCxnSpPr>
          <p:spPr bwMode="auto">
            <a:xfrm>
              <a:off x="1705384" y="1907337"/>
              <a:ext cx="4538341" cy="805383"/>
            </a:xfrm>
            <a:prstGeom prst="curvedConnector3">
              <a:avLst>
                <a:gd name="adj1" fmla="val 63096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117043" y="2707286"/>
            <a:ext cx="49039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Goal of the code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/>
              <a:t>Read data from various sources </a:t>
            </a:r>
            <a:r>
              <a:rPr lang="de-CH" sz="1400" dirty="0" err="1"/>
              <a:t>and</a:t>
            </a:r>
            <a:r>
              <a:rPr lang="de-CH" sz="1400" dirty="0"/>
              <a:t> time </a:t>
            </a:r>
            <a:r>
              <a:rPr lang="de-CH" sz="1400" dirty="0" err="1"/>
              <a:t>steps</a:t>
            </a:r>
            <a:r>
              <a:rPr lang="de-CH" sz="1400" dirty="0"/>
              <a:t> </a:t>
            </a:r>
            <a:r>
              <a:rPr lang="en-GB" sz="1400" dirty="0"/>
              <a:t>into</a:t>
            </a:r>
            <a:r>
              <a:rPr lang="de-CH" sz="1400" dirty="0"/>
              <a:t> uniform</a:t>
            </a:r>
            <a:r>
              <a:rPr lang="en-GB" sz="1400" dirty="0"/>
              <a:t> </a:t>
            </a:r>
            <a:r>
              <a:rPr lang="en-GB" sz="1400" dirty="0" err="1"/>
              <a:t>numpy</a:t>
            </a:r>
            <a:r>
              <a:rPr lang="en-GB" sz="1400" dirty="0"/>
              <a:t> arrays</a:t>
            </a:r>
            <a:r>
              <a:rPr lang="de-CH" sz="1400" dirty="0"/>
              <a:t>.</a:t>
            </a:r>
            <a:endParaRPr lang="en-GB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CH" sz="1400" dirty="0" err="1"/>
              <a:t>Spatially</a:t>
            </a:r>
            <a:r>
              <a:rPr lang="de-CH" sz="1400" dirty="0"/>
              <a:t> </a:t>
            </a:r>
            <a:r>
              <a:rPr lang="de-CH" sz="1400" dirty="0" err="1"/>
              <a:t>displace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data</a:t>
            </a:r>
            <a:r>
              <a:rPr lang="de-CH" sz="1400" dirty="0"/>
              <a:t> </a:t>
            </a:r>
            <a:r>
              <a:rPr lang="de-CH" sz="1400" dirty="0" err="1"/>
              <a:t>from</a:t>
            </a:r>
            <a:r>
              <a:rPr lang="de-CH" sz="1400" dirty="0"/>
              <a:t> </a:t>
            </a:r>
            <a:r>
              <a:rPr lang="de-CH" sz="1400" dirty="0" err="1"/>
              <a:t>past</a:t>
            </a:r>
            <a:r>
              <a:rPr lang="de-CH" sz="1400" dirty="0"/>
              <a:t> time </a:t>
            </a:r>
            <a:r>
              <a:rPr lang="de-CH" sz="1400" dirty="0" err="1"/>
              <a:t>steps</a:t>
            </a:r>
            <a:r>
              <a:rPr lang="de-CH" sz="1400" dirty="0"/>
              <a:t> </a:t>
            </a:r>
            <a:r>
              <a:rPr lang="de-CH" sz="1400" dirty="0" err="1" smtClean="0"/>
              <a:t>along</a:t>
            </a:r>
            <a:r>
              <a:rPr lang="de-CH" sz="1400" dirty="0" smtClean="0"/>
              <a:t> a </a:t>
            </a:r>
            <a:r>
              <a:rPr lang="de-CH" sz="1400" dirty="0" err="1"/>
              <a:t>flow</a:t>
            </a:r>
            <a:r>
              <a:rPr lang="de-CH" sz="1400" dirty="0"/>
              <a:t> </a:t>
            </a:r>
            <a:r>
              <a:rPr lang="de-CH" sz="1400" dirty="0" err="1"/>
              <a:t>path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most</a:t>
            </a:r>
            <a:r>
              <a:rPr lang="de-CH" sz="1400" dirty="0" smtClean="0"/>
              <a:t> </a:t>
            </a:r>
            <a:r>
              <a:rPr lang="de-CH" sz="1400" dirty="0" err="1"/>
              <a:t>recent</a:t>
            </a:r>
            <a:r>
              <a:rPr lang="de-CH" sz="1400" dirty="0"/>
              <a:t> time </a:t>
            </a:r>
            <a:r>
              <a:rPr lang="de-CH" sz="1400" dirty="0" err="1"/>
              <a:t>step</a:t>
            </a:r>
            <a:r>
              <a:rPr lang="de-CH" sz="1400" dirty="0"/>
              <a:t> t0.</a:t>
            </a:r>
            <a:endParaRPr lang="en-GB" sz="14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400" dirty="0"/>
              <a:t>Evaluate the displacement by calculating skill scores for the displacement accuracy</a:t>
            </a:r>
            <a:r>
              <a:rPr lang="en-GB" sz="1400" dirty="0" smtClean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4947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0616E-6 L 0.25659 -0.0015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30" y="-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Context – NOSTRADAMUS project</a:t>
            </a:r>
          </a:p>
        </p:txBody>
      </p:sp>
      <p:sp>
        <p:nvSpPr>
          <p:cNvPr id="4" name="Flowchart: Magnetic Disk 3"/>
          <p:cNvSpPr/>
          <p:nvPr/>
        </p:nvSpPr>
        <p:spPr>
          <a:xfrm>
            <a:off x="249028" y="1430982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47650" y="969317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(original format)</a:t>
            </a:r>
            <a:endParaRPr lang="en-GB" sz="1200" dirty="0"/>
          </a:p>
        </p:txBody>
      </p:sp>
      <p:pic>
        <p:nvPicPr>
          <p:cNvPr id="9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5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the original data</a:t>
            </a:r>
            <a:endParaRPr lang="en-GB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249028" y="1430982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247650" y="969317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(original format)</a:t>
            </a:r>
            <a:endParaRPr lang="en-GB" sz="1200" dirty="0"/>
          </a:p>
        </p:txBody>
      </p:sp>
      <p:pic>
        <p:nvPicPr>
          <p:cNvPr id="9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1085" y="8191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>
                <a:latin typeface="Courier" pitchFamily="49" charset="0"/>
              </a:rPr>
              <a:t>07.07.2015 14:40 UTC</a:t>
            </a:r>
            <a:endParaRPr lang="en-GB" sz="1800" dirty="0">
              <a:latin typeface="Courier" pitchFamily="49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 rot="965733">
            <a:off x="328836" y="1678983"/>
            <a:ext cx="288779" cy="319177"/>
            <a:chOff x="386660" y="1697831"/>
            <a:chExt cx="288779" cy="319177"/>
          </a:xfrm>
        </p:grpSpPr>
        <p:sp>
          <p:nvSpPr>
            <p:cNvPr id="6" name="Folded Corner 5"/>
            <p:cNvSpPr/>
            <p:nvPr/>
          </p:nvSpPr>
          <p:spPr bwMode="auto">
            <a:xfrm flipV="1">
              <a:off x="386660" y="1697831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074" name="Picture 2" descr="Bildergebnis für cosmo model weath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28" y="1771885"/>
              <a:ext cx="267112" cy="223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 rot="329622">
            <a:off x="589216" y="1693247"/>
            <a:ext cx="288779" cy="401713"/>
            <a:chOff x="579934" y="1764696"/>
            <a:chExt cx="288779" cy="319177"/>
          </a:xfrm>
        </p:grpSpPr>
        <p:sp>
          <p:nvSpPr>
            <p:cNvPr id="15" name="Folded Corner 14"/>
            <p:cNvSpPr/>
            <p:nvPr/>
          </p:nvSpPr>
          <p:spPr bwMode="auto">
            <a:xfrm flipV="1">
              <a:off x="579934" y="1764696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Lightning Bolt 12"/>
            <p:cNvSpPr/>
            <p:nvPr/>
          </p:nvSpPr>
          <p:spPr bwMode="auto">
            <a:xfrm>
              <a:off x="617615" y="1838572"/>
              <a:ext cx="206273" cy="200476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 rot="20822308">
            <a:off x="748948" y="1739621"/>
            <a:ext cx="355588" cy="319177"/>
            <a:chOff x="819316" y="1777364"/>
            <a:chExt cx="355588" cy="319177"/>
          </a:xfrm>
        </p:grpSpPr>
        <p:sp>
          <p:nvSpPr>
            <p:cNvPr id="20" name="Folded Corner 19"/>
            <p:cNvSpPr/>
            <p:nvPr/>
          </p:nvSpPr>
          <p:spPr bwMode="auto">
            <a:xfrm flipV="1">
              <a:off x="819316" y="1777364"/>
              <a:ext cx="355588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rgbClr val="39B1DB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774" y="1829428"/>
              <a:ext cx="229534" cy="24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 rot="21167206">
            <a:off x="1162713" y="1693247"/>
            <a:ext cx="288779" cy="319177"/>
            <a:chOff x="899452" y="1763139"/>
            <a:chExt cx="288779" cy="319177"/>
          </a:xfrm>
        </p:grpSpPr>
        <p:sp>
          <p:nvSpPr>
            <p:cNvPr id="25" name="Folded Corner 24"/>
            <p:cNvSpPr/>
            <p:nvPr/>
          </p:nvSpPr>
          <p:spPr bwMode="auto">
            <a:xfrm flipV="1">
              <a:off x="899452" y="1763139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924969" y="1809514"/>
              <a:ext cx="237744" cy="24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sp>
        <p:nvSpPr>
          <p:cNvPr id="94" name="Flowchart: Magnetic Disk 93"/>
          <p:cNvSpPr/>
          <p:nvPr/>
        </p:nvSpPr>
        <p:spPr>
          <a:xfrm>
            <a:off x="1985425" y="1426979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1" name="Group 90"/>
          <p:cNvGrpSpPr/>
          <p:nvPr/>
        </p:nvGrpSpPr>
        <p:grpSpPr>
          <a:xfrm>
            <a:off x="2052342" y="1718762"/>
            <a:ext cx="1123466" cy="320925"/>
            <a:chOff x="2032798" y="2231050"/>
            <a:chExt cx="1123466" cy="320925"/>
          </a:xfrm>
        </p:grpSpPr>
        <p:grpSp>
          <p:nvGrpSpPr>
            <p:cNvPr id="29" name="Group 28"/>
            <p:cNvGrpSpPr/>
            <p:nvPr/>
          </p:nvGrpSpPr>
          <p:grpSpPr>
            <a:xfrm>
              <a:off x="2032798" y="2231050"/>
              <a:ext cx="246821" cy="272802"/>
              <a:chOff x="386660" y="1697831"/>
              <a:chExt cx="288779" cy="319177"/>
            </a:xfrm>
          </p:grpSpPr>
          <p:sp>
            <p:nvSpPr>
              <p:cNvPr id="30" name="Folded Corner 29"/>
              <p:cNvSpPr/>
              <p:nvPr/>
            </p:nvSpPr>
            <p:spPr bwMode="auto">
              <a:xfrm flipV="1">
                <a:off x="386660" y="1697831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1" name="Picture 2" descr="Bildergebnis für cosmo model weather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328" y="1771885"/>
                <a:ext cx="267112" cy="223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2" name="Group 31"/>
            <p:cNvGrpSpPr/>
            <p:nvPr/>
          </p:nvGrpSpPr>
          <p:grpSpPr>
            <a:xfrm>
              <a:off x="2325013" y="2279173"/>
              <a:ext cx="246821" cy="272802"/>
              <a:chOff x="579934" y="1764696"/>
              <a:chExt cx="288779" cy="319177"/>
            </a:xfrm>
          </p:grpSpPr>
          <p:sp>
            <p:nvSpPr>
              <p:cNvPr id="33" name="Folded Corner 32"/>
              <p:cNvSpPr/>
              <p:nvPr/>
            </p:nvSpPr>
            <p:spPr bwMode="auto">
              <a:xfrm flipV="1">
                <a:off x="579934" y="1764696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4" name="Lightning Bolt 33"/>
              <p:cNvSpPr/>
              <p:nvPr/>
            </p:nvSpPr>
            <p:spPr bwMode="auto">
              <a:xfrm>
                <a:off x="617615" y="1838572"/>
                <a:ext cx="206273" cy="200476"/>
              </a:xfrm>
              <a:prstGeom prst="lightningBolt">
                <a:avLst/>
              </a:prstGeom>
              <a:solidFill>
                <a:srgbClr val="FFFF00"/>
              </a:solidFill>
              <a:ln w="9525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2617228" y="2279173"/>
              <a:ext cx="246821" cy="272802"/>
              <a:chOff x="819316" y="1777365"/>
              <a:chExt cx="288779" cy="319177"/>
            </a:xfrm>
          </p:grpSpPr>
          <p:sp>
            <p:nvSpPr>
              <p:cNvPr id="36" name="Folded Corner 35"/>
              <p:cNvSpPr/>
              <p:nvPr/>
            </p:nvSpPr>
            <p:spPr bwMode="auto">
              <a:xfrm flipV="1">
                <a:off x="819316" y="1777365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386" y="1829428"/>
                <a:ext cx="229534" cy="24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8" name="Group 37"/>
            <p:cNvGrpSpPr/>
            <p:nvPr/>
          </p:nvGrpSpPr>
          <p:grpSpPr>
            <a:xfrm>
              <a:off x="2909443" y="2231050"/>
              <a:ext cx="246821" cy="272802"/>
              <a:chOff x="899452" y="1763139"/>
              <a:chExt cx="288779" cy="319177"/>
            </a:xfrm>
          </p:grpSpPr>
          <p:sp>
            <p:nvSpPr>
              <p:cNvPr id="39" name="Folded Corner 38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41" name="Group 40"/>
          <p:cNvGrpSpPr/>
          <p:nvPr/>
        </p:nvGrpSpPr>
        <p:grpSpPr>
          <a:xfrm>
            <a:off x="397796" y="3057707"/>
            <a:ext cx="1276596" cy="1380567"/>
            <a:chOff x="4740791" y="908720"/>
            <a:chExt cx="2048597" cy="2215442"/>
          </a:xfrm>
        </p:grpSpPr>
        <p:grpSp>
          <p:nvGrpSpPr>
            <p:cNvPr id="42" name="Group 41"/>
            <p:cNvGrpSpPr/>
            <p:nvPr/>
          </p:nvGrpSpPr>
          <p:grpSpPr>
            <a:xfrm>
              <a:off x="4740791" y="908720"/>
              <a:ext cx="2048597" cy="2215442"/>
              <a:chOff x="1081663" y="908720"/>
              <a:chExt cx="2048597" cy="2215442"/>
            </a:xfrm>
          </p:grpSpPr>
          <p:sp>
            <p:nvSpPr>
              <p:cNvPr id="45" name="Cube 44"/>
              <p:cNvSpPr/>
              <p:nvPr/>
            </p:nvSpPr>
            <p:spPr>
              <a:xfrm rot="10800000" flipH="1" flipV="1">
                <a:off x="1081664" y="908720"/>
                <a:ext cx="1618128" cy="1584176"/>
              </a:xfrm>
              <a:prstGeom prst="cube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endParaRPr lang="en-GB" sz="1000" dirty="0" smtClean="0"/>
              </a:p>
            </p:txBody>
          </p:sp>
          <p:cxnSp>
            <p:nvCxnSpPr>
              <p:cNvPr id="46" name="Straight Arrow Connector 45"/>
              <p:cNvCxnSpPr/>
              <p:nvPr/>
            </p:nvCxnSpPr>
            <p:spPr>
              <a:xfrm>
                <a:off x="1081663" y="2564904"/>
                <a:ext cx="1186081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V="1">
                <a:off x="2771800" y="908720"/>
                <a:ext cx="0" cy="115212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V="1">
                <a:off x="2339752" y="2132856"/>
                <a:ext cx="432048" cy="43204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1081663" y="2580873"/>
                <a:ext cx="1397323" cy="5432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0 – Time:</a:t>
                </a:r>
                <a:br>
                  <a:rPr lang="en-GB" sz="800" dirty="0" smtClean="0"/>
                </a:br>
                <a:r>
                  <a:rPr lang="en-GB" sz="800" dirty="0" smtClean="0"/>
                  <a:t>t0 | t-5 | t-10… </a:t>
                </a:r>
                <a:endParaRPr lang="en-GB" sz="8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8900000">
                <a:off x="2154808" y="2323410"/>
                <a:ext cx="975452" cy="3457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800" dirty="0" smtClean="0"/>
                  <a:t>1 – y-dim</a:t>
                </a:r>
                <a:endParaRPr lang="en-GB" sz="800" dirty="0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 rot="16200000">
                <a:off x="2375713" y="1346583"/>
                <a:ext cx="1077437" cy="345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800" dirty="0"/>
                  <a:t>2</a:t>
                </a:r>
                <a:r>
                  <a:rPr lang="en-GB" sz="800" dirty="0" smtClean="0"/>
                  <a:t> – x-dim</a:t>
                </a:r>
                <a:endParaRPr lang="en-GB" sz="800" dirty="0"/>
              </a:p>
            </p:txBody>
          </p:sp>
        </p:grpSp>
        <p:cxnSp>
          <p:nvCxnSpPr>
            <p:cNvPr id="43" name="Straight Connector 42"/>
            <p:cNvCxnSpPr>
              <a:stCxn id="45" idx="0"/>
              <a:endCxn id="45" idx="1"/>
            </p:cNvCxnSpPr>
            <p:nvPr/>
          </p:nvCxnSpPr>
          <p:spPr>
            <a:xfrm flipH="1">
              <a:off x="5351834" y="908720"/>
              <a:ext cx="396044" cy="396044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5" idx="1"/>
              <a:endCxn id="45" idx="3"/>
            </p:cNvCxnSpPr>
            <p:nvPr/>
          </p:nvCxnSpPr>
          <p:spPr>
            <a:xfrm>
              <a:off x="5351834" y="1304764"/>
              <a:ext cx="0" cy="11881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urved Connector 54"/>
          <p:cNvCxnSpPr>
            <a:stCxn id="25" idx="0"/>
          </p:cNvCxnSpPr>
          <p:nvPr/>
        </p:nvCxnSpPr>
        <p:spPr bwMode="auto">
          <a:xfrm rot="5400000">
            <a:off x="760786" y="2491352"/>
            <a:ext cx="1046546" cy="86165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urved Connector 57"/>
          <p:cNvCxnSpPr>
            <a:stCxn id="25" idx="0"/>
          </p:cNvCxnSpPr>
          <p:nvPr/>
        </p:nvCxnSpPr>
        <p:spPr bwMode="auto">
          <a:xfrm rot="5400000">
            <a:off x="708755" y="2439321"/>
            <a:ext cx="1046547" cy="190227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Curved Connector 60"/>
          <p:cNvCxnSpPr>
            <a:stCxn id="25" idx="0"/>
            <a:endCxn id="45" idx="0"/>
          </p:cNvCxnSpPr>
          <p:nvPr/>
        </p:nvCxnSpPr>
        <p:spPr bwMode="auto">
          <a:xfrm rot="5400000">
            <a:off x="652982" y="2383548"/>
            <a:ext cx="1046546" cy="301772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Curved Connector 63"/>
          <p:cNvCxnSpPr>
            <a:stCxn id="25" idx="0"/>
          </p:cNvCxnSpPr>
          <p:nvPr/>
        </p:nvCxnSpPr>
        <p:spPr bwMode="auto">
          <a:xfrm rot="5400000">
            <a:off x="591283" y="2321849"/>
            <a:ext cx="1046546" cy="425171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Curved Connector 66"/>
          <p:cNvCxnSpPr>
            <a:stCxn id="25" idx="0"/>
          </p:cNvCxnSpPr>
          <p:nvPr/>
        </p:nvCxnSpPr>
        <p:spPr bwMode="auto">
          <a:xfrm rot="5400000">
            <a:off x="529583" y="2260151"/>
            <a:ext cx="1046548" cy="548568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6" name="Group 75"/>
          <p:cNvGrpSpPr/>
          <p:nvPr/>
        </p:nvGrpSpPr>
        <p:grpSpPr>
          <a:xfrm>
            <a:off x="443141" y="2011161"/>
            <a:ext cx="884001" cy="1046547"/>
            <a:chOff x="443141" y="2011161"/>
            <a:chExt cx="884001" cy="1046547"/>
          </a:xfrm>
        </p:grpSpPr>
        <p:cxnSp>
          <p:nvCxnSpPr>
            <p:cNvPr id="70" name="Curved Connector 69"/>
            <p:cNvCxnSpPr>
              <a:stCxn id="25" idx="0"/>
            </p:cNvCxnSpPr>
            <p:nvPr/>
          </p:nvCxnSpPr>
          <p:spPr bwMode="auto">
            <a:xfrm rot="5400000">
              <a:off x="473402" y="2203968"/>
              <a:ext cx="1046547" cy="660933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4" name="TextBox 73"/>
            <p:cNvSpPr txBox="1"/>
            <p:nvPr/>
          </p:nvSpPr>
          <p:spPr>
            <a:xfrm>
              <a:off x="443141" y="2708194"/>
              <a:ext cx="2904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 smtClean="0"/>
                <a:t>t0</a:t>
              </a:r>
              <a:endParaRPr lang="en-GB" sz="10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316059" y="2011160"/>
            <a:ext cx="611065" cy="1046545"/>
            <a:chOff x="1316059" y="2011160"/>
            <a:chExt cx="611065" cy="1046545"/>
          </a:xfrm>
        </p:grpSpPr>
        <p:cxnSp>
          <p:nvCxnSpPr>
            <p:cNvPr id="27" name="Curved Connector 26"/>
            <p:cNvCxnSpPr>
              <a:stCxn id="25" idx="0"/>
            </p:cNvCxnSpPr>
            <p:nvPr/>
          </p:nvCxnSpPr>
          <p:spPr bwMode="auto">
            <a:xfrm rot="16200000" flipH="1">
              <a:off x="825529" y="2512772"/>
              <a:ext cx="1046545" cy="43321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8" name="TextBox 77"/>
            <p:cNvSpPr txBox="1"/>
            <p:nvPr/>
          </p:nvSpPr>
          <p:spPr>
            <a:xfrm>
              <a:off x="1316059" y="2708193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dirty="0" smtClean="0"/>
                <a:t>t-30min</a:t>
              </a:r>
              <a:endParaRPr lang="en-GB" sz="10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-177800" y="3416286"/>
            <a:ext cx="2423235" cy="1135839"/>
            <a:chOff x="-177800" y="3416286"/>
            <a:chExt cx="2423235" cy="1135839"/>
          </a:xfrm>
        </p:grpSpPr>
        <p:pic>
          <p:nvPicPr>
            <p:cNvPr id="81" name="Picture 5" descr="\\zuehnas200.meteoswiss.ch\prod_coalition2\PicturesSatellite\results_JMZ\2_input_NOSTRADAMUS_ANN\casestudy\im_series\RZC\RZC_quiv_201507071535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805890">
              <a:off x="1522402" y="3784169"/>
              <a:ext cx="618949" cy="827116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  <a:scene3d>
              <a:camera prst="isometricOffAxis1To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Arc 79"/>
            <p:cNvSpPr/>
            <p:nvPr/>
          </p:nvSpPr>
          <p:spPr bwMode="auto">
            <a:xfrm>
              <a:off x="-177800" y="3416286"/>
              <a:ext cx="1936749" cy="1135839"/>
            </a:xfrm>
            <a:prstGeom prst="arc">
              <a:avLst/>
            </a:prstGeom>
            <a:noFill/>
            <a:ln w="9525" cap="flat" cmpd="sng" algn="ctr">
              <a:solidFill>
                <a:schemeClr val="bg2"/>
              </a:solidFill>
              <a:prstDash val="dash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9" name="TextBox 88"/>
          <p:cNvSpPr txBox="1"/>
          <p:nvPr/>
        </p:nvSpPr>
        <p:spPr>
          <a:xfrm rot="16200000">
            <a:off x="-582039" y="3470084"/>
            <a:ext cx="1659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Uniform </a:t>
            </a:r>
            <a:r>
              <a:rPr lang="en-GB" sz="1200" dirty="0" err="1" smtClean="0"/>
              <a:t>Numpy</a:t>
            </a:r>
            <a:r>
              <a:rPr lang="en-GB" sz="1200" dirty="0" smtClean="0"/>
              <a:t> array</a:t>
            </a:r>
            <a:endParaRPr lang="en-GB" sz="1200" dirty="0"/>
          </a:p>
        </p:txBody>
      </p:sp>
      <p:grpSp>
        <p:nvGrpSpPr>
          <p:cNvPr id="3072" name="Group 3071"/>
          <p:cNvGrpSpPr/>
          <p:nvPr/>
        </p:nvGrpSpPr>
        <p:grpSpPr>
          <a:xfrm>
            <a:off x="951649" y="686614"/>
            <a:ext cx="1646253" cy="3348237"/>
            <a:chOff x="951649" y="686614"/>
            <a:chExt cx="1646253" cy="3348237"/>
          </a:xfrm>
        </p:grpSpPr>
        <p:sp>
          <p:nvSpPr>
            <p:cNvPr id="93" name="Right Brace 92"/>
            <p:cNvSpPr/>
            <p:nvPr/>
          </p:nvSpPr>
          <p:spPr bwMode="auto">
            <a:xfrm>
              <a:off x="1602781" y="3137404"/>
              <a:ext cx="170331" cy="897447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Arc 94"/>
            <p:cNvSpPr/>
            <p:nvPr/>
          </p:nvSpPr>
          <p:spPr bwMode="auto">
            <a:xfrm flipV="1">
              <a:off x="951649" y="686614"/>
              <a:ext cx="1646253" cy="2900096"/>
            </a:xfrm>
            <a:prstGeom prst="arc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2001752" y="96931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data</a:t>
            </a:r>
          </a:p>
          <a:p>
            <a:r>
              <a:rPr lang="en-GB" sz="1200" dirty="0" smtClean="0"/>
              <a:t>(.</a:t>
            </a:r>
            <a:r>
              <a:rPr lang="en-GB" sz="1200" dirty="0" err="1" smtClean="0"/>
              <a:t>npy</a:t>
            </a:r>
            <a:r>
              <a:rPr lang="en-GB" sz="1200" dirty="0" smtClean="0"/>
              <a:t> or .</a:t>
            </a:r>
            <a:r>
              <a:rPr lang="en-GB" sz="1200" dirty="0" err="1" smtClean="0"/>
              <a:t>nc</a:t>
            </a:r>
            <a:r>
              <a:rPr lang="en-GB" sz="1200" dirty="0" smtClean="0"/>
              <a:t> file)</a:t>
            </a:r>
            <a:endParaRPr lang="en-GB" sz="1200" dirty="0"/>
          </a:p>
        </p:txBody>
      </p:sp>
      <p:sp>
        <p:nvSpPr>
          <p:cNvPr id="102" name="Rounded Rectangle 101"/>
          <p:cNvSpPr/>
          <p:nvPr/>
        </p:nvSpPr>
        <p:spPr bwMode="auto">
          <a:xfrm rot="1135217">
            <a:off x="7226310" y="621260"/>
            <a:ext cx="1673525" cy="3161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Show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example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96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9" grpId="0"/>
      <p:bldP spid="89" grpId="1"/>
      <p:bldP spid="102" grpId="0" animBg="1"/>
      <p:bldP spid="10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Deriving optical flow field</a:t>
            </a:r>
            <a:endParaRPr lang="en-GB" dirty="0"/>
          </a:p>
        </p:txBody>
      </p:sp>
      <p:pic>
        <p:nvPicPr>
          <p:cNvPr id="9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1085" y="8191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>
                <a:latin typeface="Courier" pitchFamily="49" charset="0"/>
              </a:rPr>
              <a:t>07.07.2015 14:40 UTC</a:t>
            </a:r>
            <a:endParaRPr lang="en-GB" sz="1800" dirty="0">
              <a:latin typeface="Courier" pitchFamily="49" charset="0"/>
            </a:endParaRPr>
          </a:p>
        </p:txBody>
      </p:sp>
      <p:sp>
        <p:nvSpPr>
          <p:cNvPr id="94" name="Flowchart: Magnetic Disk 93"/>
          <p:cNvSpPr/>
          <p:nvPr/>
        </p:nvSpPr>
        <p:spPr>
          <a:xfrm>
            <a:off x="1985425" y="1426979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3875" y="1676427"/>
            <a:ext cx="246821" cy="272802"/>
            <a:chOff x="386660" y="1697831"/>
            <a:chExt cx="288779" cy="319177"/>
          </a:xfrm>
        </p:grpSpPr>
        <p:sp>
          <p:nvSpPr>
            <p:cNvPr id="30" name="Folded Corner 29"/>
            <p:cNvSpPr/>
            <p:nvPr/>
          </p:nvSpPr>
          <p:spPr bwMode="auto">
            <a:xfrm flipV="1">
              <a:off x="386660" y="1697831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" name="Picture 2" descr="Bildergebnis für cosmo model weath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28" y="1771885"/>
              <a:ext cx="267112" cy="22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2089269" y="1716064"/>
            <a:ext cx="246821" cy="272802"/>
            <a:chOff x="579934" y="1764696"/>
            <a:chExt cx="288779" cy="319177"/>
          </a:xfrm>
        </p:grpSpPr>
        <p:sp>
          <p:nvSpPr>
            <p:cNvPr id="33" name="Folded Corner 32"/>
            <p:cNvSpPr/>
            <p:nvPr/>
          </p:nvSpPr>
          <p:spPr bwMode="auto">
            <a:xfrm flipV="1">
              <a:off x="579934" y="1764696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Lightning Bolt 33"/>
            <p:cNvSpPr/>
            <p:nvPr/>
          </p:nvSpPr>
          <p:spPr bwMode="auto">
            <a:xfrm>
              <a:off x="617615" y="1838572"/>
              <a:ext cx="206273" cy="200476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6924" y="1757426"/>
            <a:ext cx="246821" cy="272802"/>
            <a:chOff x="819316" y="1777365"/>
            <a:chExt cx="288779" cy="319177"/>
          </a:xfrm>
        </p:grpSpPr>
        <p:sp>
          <p:nvSpPr>
            <p:cNvPr id="36" name="Folded Corner 35"/>
            <p:cNvSpPr/>
            <p:nvPr/>
          </p:nvSpPr>
          <p:spPr bwMode="auto">
            <a:xfrm flipV="1">
              <a:off x="819316" y="1777365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386" y="1829428"/>
              <a:ext cx="229534" cy="24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209626" y="1804112"/>
            <a:ext cx="246821" cy="272802"/>
            <a:chOff x="899452" y="1763139"/>
            <a:chExt cx="288779" cy="319177"/>
          </a:xfrm>
        </p:grpSpPr>
        <p:sp>
          <p:nvSpPr>
            <p:cNvPr id="39" name="Folded Corner 38"/>
            <p:cNvSpPr/>
            <p:nvPr/>
          </p:nvSpPr>
          <p:spPr bwMode="auto">
            <a:xfrm flipV="1">
              <a:off x="899452" y="1763139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924969" y="1809514"/>
              <a:ext cx="237744" cy="24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397794" y="4089768"/>
            <a:ext cx="870750" cy="348505"/>
            <a:chOff x="1081663" y="2564904"/>
            <a:chExt cx="1397323" cy="559258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1081663" y="2564904"/>
              <a:ext cx="118608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1081663" y="2580873"/>
              <a:ext cx="1397323" cy="5432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 smtClean="0"/>
                <a:t>0 – Time:</a:t>
              </a:r>
              <a:br>
                <a:rPr lang="en-GB" sz="800" dirty="0" smtClean="0"/>
              </a:br>
              <a:r>
                <a:rPr lang="en-GB" sz="800" dirty="0" smtClean="0"/>
                <a:t>t0 | t-5 | t-10… </a:t>
              </a:r>
              <a:endParaRPr lang="en-GB" sz="800" dirty="0"/>
            </a:p>
          </p:txBody>
        </p:sp>
      </p:grpSp>
      <p:pic>
        <p:nvPicPr>
          <p:cNvPr id="81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-25314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/>
          <p:cNvSpPr txBox="1"/>
          <p:nvPr/>
        </p:nvSpPr>
        <p:spPr>
          <a:xfrm rot="16200000">
            <a:off x="-582039" y="3470084"/>
            <a:ext cx="1659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RZC Rain Rate</a:t>
            </a:r>
            <a:endParaRPr lang="en-GB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001752" y="96931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/ UV data</a:t>
            </a:r>
          </a:p>
          <a:p>
            <a:r>
              <a:rPr lang="en-GB" sz="1200" dirty="0" smtClean="0"/>
              <a:t>(.</a:t>
            </a:r>
            <a:r>
              <a:rPr lang="en-GB" sz="1200" dirty="0" err="1" smtClean="0"/>
              <a:t>npy</a:t>
            </a:r>
            <a:r>
              <a:rPr lang="en-GB" sz="1200" dirty="0" smtClean="0"/>
              <a:t> or .</a:t>
            </a:r>
            <a:r>
              <a:rPr lang="en-GB" sz="1200" dirty="0" err="1" smtClean="0"/>
              <a:t>nc</a:t>
            </a:r>
            <a:r>
              <a:rPr lang="en-GB" sz="1200" dirty="0" smtClean="0"/>
              <a:t> file)</a:t>
            </a:r>
            <a:endParaRPr lang="en-GB" sz="1200" dirty="0"/>
          </a:p>
        </p:txBody>
      </p:sp>
      <p:pic>
        <p:nvPicPr>
          <p:cNvPr id="63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107546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248222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384990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521758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658526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5" descr="\\zuehnas200.meteoswiss.ch\prod_coalition2\PicturesSatellite\results_JMZ\2_input_NOSTRADAMUS_ANN\casestudy\im_series\RZC\RZC_quiv_201507071535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05890">
            <a:off x="795294" y="3409168"/>
            <a:ext cx="928032" cy="241911"/>
          </a:xfrm>
          <a:prstGeom prst="rect">
            <a:avLst/>
          </a:prstGeom>
          <a:noFill/>
          <a:ln w="28575">
            <a:solidFill>
              <a:schemeClr val="accent2"/>
            </a:solidFill>
          </a:ln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6" name="Group 55"/>
          <p:cNvGrpSpPr/>
          <p:nvPr/>
        </p:nvGrpSpPr>
        <p:grpSpPr>
          <a:xfrm>
            <a:off x="1419434" y="2921000"/>
            <a:ext cx="1711696" cy="1105973"/>
            <a:chOff x="1419434" y="2921000"/>
            <a:chExt cx="1711696" cy="1105973"/>
          </a:xfrm>
        </p:grpSpPr>
        <p:sp>
          <p:nvSpPr>
            <p:cNvPr id="8" name="Down Arrow 7"/>
            <p:cNvSpPr/>
            <p:nvPr/>
          </p:nvSpPr>
          <p:spPr bwMode="auto">
            <a:xfrm rot="16200000">
              <a:off x="1782891" y="2688630"/>
              <a:ext cx="974886" cy="1701800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Magic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200" dirty="0" smtClean="0">
                  <a:solidFill>
                    <a:schemeClr val="bg1"/>
                  </a:solidFill>
                </a:rPr>
                <a:t>(aka Optical Flow)</a:t>
              </a:r>
              <a:endParaRPr kumimoji="0" lang="en-GB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489309" y="2921000"/>
              <a:ext cx="1641821" cy="935003"/>
              <a:chOff x="1489309" y="2921000"/>
              <a:chExt cx="1641821" cy="935003"/>
            </a:xfrm>
          </p:grpSpPr>
          <p:sp>
            <p:nvSpPr>
              <p:cNvPr id="10" name="4-Point Star 9"/>
              <p:cNvSpPr/>
              <p:nvPr/>
            </p:nvSpPr>
            <p:spPr bwMode="auto">
              <a:xfrm rot="823078">
                <a:off x="2456447" y="2921000"/>
                <a:ext cx="337553" cy="347133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7" name="4-Point Star 76"/>
              <p:cNvSpPr/>
              <p:nvPr/>
            </p:nvSpPr>
            <p:spPr bwMode="auto">
              <a:xfrm rot="19928009">
                <a:off x="1489309" y="3097120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79" name="4-Point Star 78"/>
              <p:cNvSpPr/>
              <p:nvPr/>
            </p:nvSpPr>
            <p:spPr bwMode="auto">
              <a:xfrm rot="21150422">
                <a:off x="2840571" y="3557198"/>
                <a:ext cx="290559" cy="298805"/>
              </a:xfrm>
              <a:prstGeom prst="star4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3285043" y="2772037"/>
            <a:ext cx="1672976" cy="1666237"/>
            <a:chOff x="3285043" y="2772037"/>
            <a:chExt cx="1672976" cy="1666237"/>
          </a:xfrm>
        </p:grpSpPr>
        <p:grpSp>
          <p:nvGrpSpPr>
            <p:cNvPr id="82" name="Group 81"/>
            <p:cNvGrpSpPr/>
            <p:nvPr/>
          </p:nvGrpSpPr>
          <p:grpSpPr>
            <a:xfrm>
              <a:off x="3285043" y="3057707"/>
              <a:ext cx="1276596" cy="1380567"/>
              <a:chOff x="4740791" y="908720"/>
              <a:chExt cx="2048597" cy="2215442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4740791" y="908720"/>
                <a:ext cx="2048597" cy="2215442"/>
                <a:chOff x="1081663" y="908720"/>
                <a:chExt cx="2048597" cy="2215442"/>
              </a:xfrm>
            </p:grpSpPr>
            <p:sp>
              <p:nvSpPr>
                <p:cNvPr id="86" name="Cube 85"/>
                <p:cNvSpPr/>
                <p:nvPr/>
              </p:nvSpPr>
              <p:spPr>
                <a:xfrm rot="10800000" flipH="1" flipV="1">
                  <a:off x="1081664" y="908720"/>
                  <a:ext cx="1618128" cy="1584176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endParaRPr lang="en-GB" sz="1000" dirty="0" smtClean="0"/>
                </a:p>
              </p:txBody>
            </p:sp>
            <p:cxnSp>
              <p:nvCxnSpPr>
                <p:cNvPr id="87" name="Straight Arrow Connector 86"/>
                <p:cNvCxnSpPr/>
                <p:nvPr/>
              </p:nvCxnSpPr>
              <p:spPr>
                <a:xfrm>
                  <a:off x="1081663" y="2564904"/>
                  <a:ext cx="1186081" cy="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 flipV="1">
                  <a:off x="2771800" y="908720"/>
                  <a:ext cx="0" cy="115212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Arrow Connector 91"/>
                <p:cNvCxnSpPr/>
                <p:nvPr/>
              </p:nvCxnSpPr>
              <p:spPr>
                <a:xfrm flipV="1">
                  <a:off x="2339752" y="2132856"/>
                  <a:ext cx="432048" cy="43204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6" name="TextBox 95"/>
                <p:cNvSpPr txBox="1"/>
                <p:nvPr/>
              </p:nvSpPr>
              <p:spPr>
                <a:xfrm>
                  <a:off x="1081663" y="2580873"/>
                  <a:ext cx="1397323" cy="5432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 smtClean="0"/>
                    <a:t>0 – Time:</a:t>
                  </a:r>
                  <a:br>
                    <a:rPr lang="en-GB" sz="800" dirty="0" smtClean="0"/>
                  </a:br>
                  <a:r>
                    <a:rPr lang="en-GB" sz="800" dirty="0" smtClean="0"/>
                    <a:t>t0 | t-5 | t-10… </a:t>
                  </a:r>
                  <a:endParaRPr lang="en-GB" sz="800" dirty="0"/>
                </a:p>
              </p:txBody>
            </p:sp>
            <p:sp>
              <p:nvSpPr>
                <p:cNvPr id="97" name="TextBox 96"/>
                <p:cNvSpPr txBox="1"/>
                <p:nvPr/>
              </p:nvSpPr>
              <p:spPr>
                <a:xfrm rot="18900000">
                  <a:off x="2154808" y="2323410"/>
                  <a:ext cx="975452" cy="345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800" dirty="0" smtClean="0"/>
                    <a:t>1 – y-dim</a:t>
                  </a:r>
                  <a:endParaRPr lang="en-GB" sz="800" dirty="0"/>
                </a:p>
              </p:txBody>
            </p:sp>
            <p:sp>
              <p:nvSpPr>
                <p:cNvPr id="98" name="TextBox 97"/>
                <p:cNvSpPr txBox="1"/>
                <p:nvPr/>
              </p:nvSpPr>
              <p:spPr>
                <a:xfrm rot="16200000">
                  <a:off x="2375713" y="1346583"/>
                  <a:ext cx="1077437" cy="3457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dirty="0"/>
                    <a:t>2</a:t>
                  </a:r>
                  <a:r>
                    <a:rPr lang="en-GB" sz="800" dirty="0" smtClean="0"/>
                    <a:t> – x-dim</a:t>
                  </a:r>
                  <a:endParaRPr lang="en-GB" sz="800" dirty="0"/>
                </a:p>
              </p:txBody>
            </p:sp>
          </p:grpSp>
          <p:cxnSp>
            <p:nvCxnSpPr>
              <p:cNvPr id="84" name="Straight Connector 83"/>
              <p:cNvCxnSpPr>
                <a:stCxn id="86" idx="0"/>
                <a:endCxn id="86" idx="1"/>
              </p:cNvCxnSpPr>
              <p:nvPr/>
            </p:nvCxnSpPr>
            <p:spPr>
              <a:xfrm flipH="1">
                <a:off x="5351834" y="908720"/>
                <a:ext cx="396044" cy="396044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>
                <a:stCxn id="86" idx="1"/>
                <a:endCxn id="86" idx="3"/>
              </p:cNvCxnSpPr>
              <p:nvPr/>
            </p:nvCxnSpPr>
            <p:spPr>
              <a:xfrm>
                <a:off x="5351834" y="1304764"/>
                <a:ext cx="0" cy="1188132"/>
              </a:xfrm>
              <a:prstGeom prst="line">
                <a:avLst/>
              </a:prstGeom>
              <a:ln w="127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TextBox 98"/>
            <p:cNvSpPr txBox="1"/>
            <p:nvPr/>
          </p:nvSpPr>
          <p:spPr>
            <a:xfrm rot="16200000">
              <a:off x="3897497" y="3370894"/>
              <a:ext cx="16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 smtClean="0"/>
                <a:t>UV-Fields &amp; Displacement Array</a:t>
              </a:r>
              <a:endParaRPr lang="en-GB" sz="1200" dirty="0"/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1832855" y="1757426"/>
            <a:ext cx="2554054" cy="1849920"/>
            <a:chOff x="1832855" y="1757426"/>
            <a:chExt cx="2554054" cy="1849920"/>
          </a:xfrm>
        </p:grpSpPr>
        <p:grpSp>
          <p:nvGrpSpPr>
            <p:cNvPr id="111" name="Group 110"/>
            <p:cNvGrpSpPr/>
            <p:nvPr/>
          </p:nvGrpSpPr>
          <p:grpSpPr>
            <a:xfrm>
              <a:off x="2589380" y="1757426"/>
              <a:ext cx="246821" cy="272802"/>
              <a:chOff x="2589380" y="1757426"/>
              <a:chExt cx="246821" cy="272802"/>
            </a:xfrm>
          </p:grpSpPr>
          <p:sp>
            <p:nvSpPr>
              <p:cNvPr id="115" name="Folded Corner 114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16" name="Straight Arrow Connector 115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Arrow Connector 116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Arrow Connector 117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Straight Arrow Connector 118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12" name="Group 111"/>
            <p:cNvGrpSpPr/>
            <p:nvPr/>
          </p:nvGrpSpPr>
          <p:grpSpPr>
            <a:xfrm rot="16200000">
              <a:off x="2286755" y="1507193"/>
              <a:ext cx="1646253" cy="2554054"/>
              <a:chOff x="951649" y="1480797"/>
              <a:chExt cx="1646253" cy="2554054"/>
            </a:xfrm>
          </p:grpSpPr>
          <p:sp>
            <p:nvSpPr>
              <p:cNvPr id="113" name="Right Brace 112"/>
              <p:cNvSpPr/>
              <p:nvPr/>
            </p:nvSpPr>
            <p:spPr bwMode="auto">
              <a:xfrm>
                <a:off x="1602781" y="3137404"/>
                <a:ext cx="170331" cy="897447"/>
              </a:xfrm>
              <a:prstGeom prst="rightBrac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14" name="Arc 113"/>
              <p:cNvSpPr/>
              <p:nvPr/>
            </p:nvSpPr>
            <p:spPr bwMode="auto">
              <a:xfrm flipV="1">
                <a:off x="951649" y="1480797"/>
                <a:ext cx="1646253" cy="2105914"/>
              </a:xfrm>
              <a:prstGeom prst="arc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59" name="Curved Connector 58"/>
          <p:cNvCxnSpPr>
            <a:stCxn id="39" idx="0"/>
            <a:endCxn id="60" idx="0"/>
          </p:cNvCxnSpPr>
          <p:nvPr/>
        </p:nvCxnSpPr>
        <p:spPr bwMode="auto">
          <a:xfrm rot="5400000">
            <a:off x="1248265" y="1744862"/>
            <a:ext cx="752721" cy="141682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816666" y="2829635"/>
            <a:ext cx="199093" cy="123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" dirty="0" smtClean="0">
                <a:solidFill>
                  <a:schemeClr val="bg1"/>
                </a:solidFill>
              </a:rPr>
              <a:t>a</a:t>
            </a:r>
            <a:endParaRPr lang="en-GB" sz="200" dirty="0">
              <a:solidFill>
                <a:schemeClr val="bg1"/>
              </a:solidFill>
            </a:endParaRPr>
          </a:p>
        </p:txBody>
      </p:sp>
      <p:sp>
        <p:nvSpPr>
          <p:cNvPr id="125" name="Rounded Rectangle 124"/>
          <p:cNvSpPr/>
          <p:nvPr/>
        </p:nvSpPr>
        <p:spPr bwMode="auto">
          <a:xfrm rot="1135217">
            <a:off x="7226310" y="621260"/>
            <a:ext cx="1673525" cy="3161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Show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example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326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Displacing fields</a:t>
            </a:r>
            <a:endParaRPr lang="en-GB" dirty="0"/>
          </a:p>
        </p:txBody>
      </p:sp>
      <p:pic>
        <p:nvPicPr>
          <p:cNvPr id="9" name="Picture 2" descr="Bildergebnis für artificial neural netwo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1352549"/>
            <a:ext cx="245745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01085" y="819168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dirty="0" smtClean="0">
                <a:latin typeface="Courier" pitchFamily="49" charset="0"/>
              </a:rPr>
              <a:t>07.07.2015 14:40 UTC</a:t>
            </a:r>
            <a:endParaRPr lang="en-GB" sz="1800" dirty="0">
              <a:latin typeface="Courier" pitchFamily="49" charset="0"/>
            </a:endParaRPr>
          </a:p>
        </p:txBody>
      </p:sp>
      <p:sp>
        <p:nvSpPr>
          <p:cNvPr id="94" name="Flowchart: Magnetic Disk 93"/>
          <p:cNvSpPr/>
          <p:nvPr/>
        </p:nvSpPr>
        <p:spPr>
          <a:xfrm>
            <a:off x="1985425" y="1426979"/>
            <a:ext cx="1257300" cy="697607"/>
          </a:xfrm>
          <a:prstGeom prst="flowChartMagneticDisk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/>
          <p:cNvGrpSpPr/>
          <p:nvPr/>
        </p:nvGrpSpPr>
        <p:grpSpPr>
          <a:xfrm>
            <a:off x="2043875" y="1676427"/>
            <a:ext cx="246821" cy="272802"/>
            <a:chOff x="386660" y="1697831"/>
            <a:chExt cx="288779" cy="319177"/>
          </a:xfrm>
        </p:grpSpPr>
        <p:sp>
          <p:nvSpPr>
            <p:cNvPr id="30" name="Folded Corner 29"/>
            <p:cNvSpPr/>
            <p:nvPr/>
          </p:nvSpPr>
          <p:spPr bwMode="auto">
            <a:xfrm flipV="1">
              <a:off x="386660" y="1697831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1" name="Picture 2" descr="Bildergebnis für cosmo model weather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328" y="1771885"/>
              <a:ext cx="267112" cy="223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2089269" y="1716064"/>
            <a:ext cx="246821" cy="272802"/>
            <a:chOff x="579934" y="1764696"/>
            <a:chExt cx="288779" cy="319177"/>
          </a:xfrm>
        </p:grpSpPr>
        <p:sp>
          <p:nvSpPr>
            <p:cNvPr id="33" name="Folded Corner 32"/>
            <p:cNvSpPr/>
            <p:nvPr/>
          </p:nvSpPr>
          <p:spPr bwMode="auto">
            <a:xfrm flipV="1">
              <a:off x="579934" y="1764696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Lightning Bolt 33"/>
            <p:cNvSpPr/>
            <p:nvPr/>
          </p:nvSpPr>
          <p:spPr bwMode="auto">
            <a:xfrm>
              <a:off x="617615" y="1838572"/>
              <a:ext cx="206273" cy="200476"/>
            </a:xfrm>
            <a:prstGeom prst="lightningBolt">
              <a:avLst/>
            </a:prstGeom>
            <a:solidFill>
              <a:srgbClr val="FFFF00"/>
            </a:solidFill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146924" y="1757426"/>
            <a:ext cx="246821" cy="272802"/>
            <a:chOff x="819316" y="1777365"/>
            <a:chExt cx="288779" cy="319177"/>
          </a:xfrm>
        </p:grpSpPr>
        <p:sp>
          <p:nvSpPr>
            <p:cNvPr id="36" name="Folded Corner 35"/>
            <p:cNvSpPr/>
            <p:nvPr/>
          </p:nvSpPr>
          <p:spPr bwMode="auto">
            <a:xfrm flipV="1">
              <a:off x="819316" y="1777365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386" y="1829428"/>
              <a:ext cx="229534" cy="24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2209626" y="1804112"/>
            <a:ext cx="246821" cy="272802"/>
            <a:chOff x="899452" y="1763139"/>
            <a:chExt cx="288779" cy="319177"/>
          </a:xfrm>
        </p:grpSpPr>
        <p:sp>
          <p:nvSpPr>
            <p:cNvPr id="39" name="Folded Corner 38"/>
            <p:cNvSpPr/>
            <p:nvPr/>
          </p:nvSpPr>
          <p:spPr bwMode="auto">
            <a:xfrm flipV="1">
              <a:off x="899452" y="1763139"/>
              <a:ext cx="288779" cy="319177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924969" y="1809514"/>
              <a:ext cx="237744" cy="2491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  <p:sp>
        <p:nvSpPr>
          <p:cNvPr id="101" name="TextBox 100"/>
          <p:cNvSpPr txBox="1"/>
          <p:nvPr/>
        </p:nvSpPr>
        <p:spPr>
          <a:xfrm>
            <a:off x="2001752" y="969317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/>
              <a:t>Obs</a:t>
            </a:r>
            <a:r>
              <a:rPr lang="en-GB" sz="1200" dirty="0" smtClean="0"/>
              <a:t> / UV data</a:t>
            </a:r>
          </a:p>
          <a:p>
            <a:r>
              <a:rPr lang="en-GB" sz="1200" dirty="0" smtClean="0"/>
              <a:t>(.</a:t>
            </a:r>
            <a:r>
              <a:rPr lang="en-GB" sz="1200" dirty="0" err="1" smtClean="0"/>
              <a:t>npy</a:t>
            </a:r>
            <a:r>
              <a:rPr lang="en-GB" sz="1200" dirty="0" smtClean="0"/>
              <a:t> or .</a:t>
            </a:r>
            <a:r>
              <a:rPr lang="en-GB" sz="1200" dirty="0" err="1" smtClean="0"/>
              <a:t>nc</a:t>
            </a:r>
            <a:r>
              <a:rPr lang="en-GB" sz="1200" dirty="0" smtClean="0"/>
              <a:t> file)</a:t>
            </a:r>
            <a:endParaRPr lang="en-GB" sz="1200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2589380" y="1757426"/>
            <a:ext cx="246821" cy="272802"/>
            <a:chOff x="2589380" y="1757426"/>
            <a:chExt cx="246821" cy="272802"/>
          </a:xfrm>
        </p:grpSpPr>
        <p:sp>
          <p:nvSpPr>
            <p:cNvPr id="115" name="Folded Corner 114"/>
            <p:cNvSpPr/>
            <p:nvPr/>
          </p:nvSpPr>
          <p:spPr bwMode="auto">
            <a:xfrm flipV="1">
              <a:off x="2589380" y="1757426"/>
              <a:ext cx="246821" cy="272802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16" name="Straight Arrow Connector 115"/>
            <p:cNvCxnSpPr/>
            <p:nvPr/>
          </p:nvCxnSpPr>
          <p:spPr bwMode="auto">
            <a:xfrm flipV="1">
              <a:off x="2625223" y="1812828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Straight Arrow Connector 116"/>
            <p:cNvCxnSpPr/>
            <p:nvPr/>
          </p:nvCxnSpPr>
          <p:spPr bwMode="auto">
            <a:xfrm flipV="1">
              <a:off x="2625223" y="193034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8" name="Straight Arrow Connector 117"/>
            <p:cNvCxnSpPr/>
            <p:nvPr/>
          </p:nvCxnSpPr>
          <p:spPr bwMode="auto">
            <a:xfrm flipV="1">
              <a:off x="2712790" y="1812827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" name="Straight Arrow Connector 118"/>
            <p:cNvCxnSpPr/>
            <p:nvPr/>
          </p:nvCxnSpPr>
          <p:spPr bwMode="auto">
            <a:xfrm flipV="1">
              <a:off x="2719555" y="1931101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" name="Group 6"/>
          <p:cNvGrpSpPr/>
          <p:nvPr/>
        </p:nvGrpSpPr>
        <p:grpSpPr>
          <a:xfrm>
            <a:off x="3766635" y="1937505"/>
            <a:ext cx="3179011" cy="272802"/>
            <a:chOff x="3622155" y="1807590"/>
            <a:chExt cx="3179011" cy="272802"/>
          </a:xfrm>
        </p:grpSpPr>
        <p:grpSp>
          <p:nvGrpSpPr>
            <p:cNvPr id="78" name="Group 77"/>
            <p:cNvGrpSpPr/>
            <p:nvPr/>
          </p:nvGrpSpPr>
          <p:grpSpPr>
            <a:xfrm>
              <a:off x="3622155" y="1807590"/>
              <a:ext cx="246821" cy="272802"/>
              <a:chOff x="2589380" y="1757426"/>
              <a:chExt cx="246821" cy="272802"/>
            </a:xfrm>
          </p:grpSpPr>
          <p:sp>
            <p:nvSpPr>
              <p:cNvPr id="80" name="Folded Corner 79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90" name="Straight Arrow Connector 89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Straight Arrow Connector 90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Straight Arrow Connector 92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Straight Arrow Connector 94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0" name="Group 99"/>
            <p:cNvGrpSpPr/>
            <p:nvPr/>
          </p:nvGrpSpPr>
          <p:grpSpPr>
            <a:xfrm>
              <a:off x="4110853" y="1807590"/>
              <a:ext cx="246821" cy="272802"/>
              <a:chOff x="2589380" y="1757426"/>
              <a:chExt cx="246821" cy="272802"/>
            </a:xfrm>
          </p:grpSpPr>
          <p:sp>
            <p:nvSpPr>
              <p:cNvPr id="102" name="Folded Corner 101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3" name="Straight Arrow Connector 102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Straight Arrow Connector 103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Straight Arrow Connector 104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Straight Arrow Connector 105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07" name="Group 106"/>
            <p:cNvGrpSpPr/>
            <p:nvPr/>
          </p:nvGrpSpPr>
          <p:grpSpPr>
            <a:xfrm>
              <a:off x="4599551" y="1807590"/>
              <a:ext cx="246821" cy="272802"/>
              <a:chOff x="2589380" y="1757426"/>
              <a:chExt cx="246821" cy="272802"/>
            </a:xfrm>
          </p:grpSpPr>
          <p:sp>
            <p:nvSpPr>
              <p:cNvPr id="108" name="Folded Corner 107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09" name="Straight Arrow Connector 108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Straight Arrow Connector 119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1" name="Straight Arrow Connector 120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2" name="Straight Arrow Connector 121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3" name="Group 122"/>
            <p:cNvGrpSpPr/>
            <p:nvPr/>
          </p:nvGrpSpPr>
          <p:grpSpPr>
            <a:xfrm>
              <a:off x="5088249" y="1807590"/>
              <a:ext cx="246821" cy="272802"/>
              <a:chOff x="2589380" y="1757426"/>
              <a:chExt cx="246821" cy="272802"/>
            </a:xfrm>
          </p:grpSpPr>
          <p:sp>
            <p:nvSpPr>
              <p:cNvPr id="124" name="Folded Corner 123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25" name="Straight Arrow Connector 124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Straight Arrow Connector 125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Arrow Connector 126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Straight Arrow Connector 127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9" name="Group 128"/>
            <p:cNvGrpSpPr/>
            <p:nvPr/>
          </p:nvGrpSpPr>
          <p:grpSpPr>
            <a:xfrm>
              <a:off x="5576947" y="1807590"/>
              <a:ext cx="246821" cy="272802"/>
              <a:chOff x="2589380" y="1757426"/>
              <a:chExt cx="246821" cy="272802"/>
            </a:xfrm>
          </p:grpSpPr>
          <p:sp>
            <p:nvSpPr>
              <p:cNvPr id="130" name="Folded Corner 129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1" name="Straight Arrow Connector 130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Straight Arrow Connector 131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3" name="Straight Arrow Connector 132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4" name="Straight Arrow Connector 133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35" name="Group 134"/>
            <p:cNvGrpSpPr/>
            <p:nvPr/>
          </p:nvGrpSpPr>
          <p:grpSpPr>
            <a:xfrm>
              <a:off x="6065645" y="1807590"/>
              <a:ext cx="246821" cy="272802"/>
              <a:chOff x="2589380" y="1757426"/>
              <a:chExt cx="246821" cy="272802"/>
            </a:xfrm>
          </p:grpSpPr>
          <p:sp>
            <p:nvSpPr>
              <p:cNvPr id="136" name="Folded Corner 135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37" name="Straight Arrow Connector 136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Straight Arrow Connector 137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Straight Arrow Connector 138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Straight Arrow Connector 139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1" name="Group 140"/>
            <p:cNvGrpSpPr/>
            <p:nvPr/>
          </p:nvGrpSpPr>
          <p:grpSpPr>
            <a:xfrm>
              <a:off x="6554345" y="1807590"/>
              <a:ext cx="246821" cy="272802"/>
              <a:chOff x="2589380" y="1757426"/>
              <a:chExt cx="246821" cy="272802"/>
            </a:xfrm>
          </p:grpSpPr>
          <p:sp>
            <p:nvSpPr>
              <p:cNvPr id="142" name="Folded Corner 141"/>
              <p:cNvSpPr/>
              <p:nvPr/>
            </p:nvSpPr>
            <p:spPr bwMode="auto">
              <a:xfrm flipV="1">
                <a:off x="2589380" y="1757426"/>
                <a:ext cx="246821" cy="27280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43" name="Straight Arrow Connector 142"/>
              <p:cNvCxnSpPr/>
              <p:nvPr/>
            </p:nvCxnSpPr>
            <p:spPr bwMode="auto">
              <a:xfrm flipV="1">
                <a:off x="2625223" y="1812828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Straight Arrow Connector 143"/>
              <p:cNvCxnSpPr/>
              <p:nvPr/>
            </p:nvCxnSpPr>
            <p:spPr bwMode="auto">
              <a:xfrm flipV="1">
                <a:off x="2625223" y="193034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5" name="Straight Arrow Connector 144"/>
              <p:cNvCxnSpPr/>
              <p:nvPr/>
            </p:nvCxnSpPr>
            <p:spPr bwMode="auto">
              <a:xfrm flipV="1">
                <a:off x="2712790" y="1812827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6" name="Straight Arrow Connector 145"/>
              <p:cNvCxnSpPr/>
              <p:nvPr/>
            </p:nvCxnSpPr>
            <p:spPr bwMode="auto">
              <a:xfrm flipV="1">
                <a:off x="2719555" y="1931101"/>
                <a:ext cx="94094" cy="6150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C000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" name="Rounded Rectangle 5"/>
          <p:cNvSpPr/>
          <p:nvPr/>
        </p:nvSpPr>
        <p:spPr bwMode="auto">
          <a:xfrm>
            <a:off x="4013457" y="2695810"/>
            <a:ext cx="2723544" cy="198468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Semilagrangian</a:t>
            </a:r>
            <a:r>
              <a:rPr kumimoji="0" lang="en-GB" sz="1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 displacement</a:t>
            </a:r>
            <a:endParaRPr kumimoji="0" lang="en-GB" sz="1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948296" y="3379653"/>
            <a:ext cx="3179011" cy="272802"/>
            <a:chOff x="3622154" y="3500056"/>
            <a:chExt cx="3179011" cy="272802"/>
          </a:xfrm>
        </p:grpSpPr>
        <p:grpSp>
          <p:nvGrpSpPr>
            <p:cNvPr id="147" name="Group 146"/>
            <p:cNvGrpSpPr/>
            <p:nvPr/>
          </p:nvGrpSpPr>
          <p:grpSpPr>
            <a:xfrm>
              <a:off x="3622154" y="3500056"/>
              <a:ext cx="246821" cy="272802"/>
              <a:chOff x="899452" y="1763139"/>
              <a:chExt cx="288779" cy="319177"/>
            </a:xfrm>
          </p:grpSpPr>
          <p:sp>
            <p:nvSpPr>
              <p:cNvPr id="148" name="Folded Corner 147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49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0" name="Group 149"/>
            <p:cNvGrpSpPr/>
            <p:nvPr/>
          </p:nvGrpSpPr>
          <p:grpSpPr>
            <a:xfrm>
              <a:off x="6554344" y="3500056"/>
              <a:ext cx="246821" cy="272802"/>
              <a:chOff x="899452" y="1763139"/>
              <a:chExt cx="288779" cy="319177"/>
            </a:xfrm>
          </p:grpSpPr>
          <p:sp>
            <p:nvSpPr>
              <p:cNvPr id="151" name="Folded Corner 150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5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70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3" name="Group 152"/>
            <p:cNvGrpSpPr/>
            <p:nvPr/>
          </p:nvGrpSpPr>
          <p:grpSpPr>
            <a:xfrm>
              <a:off x="4110852" y="3500056"/>
              <a:ext cx="246821" cy="272802"/>
              <a:chOff x="899452" y="1763139"/>
              <a:chExt cx="288779" cy="319177"/>
            </a:xfrm>
          </p:grpSpPr>
          <p:sp>
            <p:nvSpPr>
              <p:cNvPr id="154" name="Folded Corner 153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55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6" name="Group 155"/>
            <p:cNvGrpSpPr/>
            <p:nvPr/>
          </p:nvGrpSpPr>
          <p:grpSpPr>
            <a:xfrm>
              <a:off x="4599550" y="3500056"/>
              <a:ext cx="246821" cy="272802"/>
              <a:chOff x="899452" y="1763139"/>
              <a:chExt cx="288779" cy="319177"/>
            </a:xfrm>
          </p:grpSpPr>
          <p:sp>
            <p:nvSpPr>
              <p:cNvPr id="157" name="Folded Corner 156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58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5088248" y="3500056"/>
              <a:ext cx="246821" cy="272802"/>
              <a:chOff x="899452" y="1763139"/>
              <a:chExt cx="288779" cy="319177"/>
            </a:xfrm>
          </p:grpSpPr>
          <p:sp>
            <p:nvSpPr>
              <p:cNvPr id="160" name="Folded Corner 159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61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2" name="Group 161"/>
            <p:cNvGrpSpPr/>
            <p:nvPr/>
          </p:nvGrpSpPr>
          <p:grpSpPr>
            <a:xfrm>
              <a:off x="5576946" y="3500056"/>
              <a:ext cx="246821" cy="272802"/>
              <a:chOff x="899452" y="1763139"/>
              <a:chExt cx="288779" cy="319177"/>
            </a:xfrm>
          </p:grpSpPr>
          <p:sp>
            <p:nvSpPr>
              <p:cNvPr id="163" name="Folded Corner 162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64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65" name="Group 164"/>
            <p:cNvGrpSpPr/>
            <p:nvPr/>
          </p:nvGrpSpPr>
          <p:grpSpPr>
            <a:xfrm>
              <a:off x="6065644" y="3500056"/>
              <a:ext cx="246821" cy="272802"/>
              <a:chOff x="899452" y="1763139"/>
              <a:chExt cx="288779" cy="319177"/>
            </a:xfrm>
          </p:grpSpPr>
          <p:sp>
            <p:nvSpPr>
              <p:cNvPr id="166" name="Folded Corner 165"/>
              <p:cNvSpPr/>
              <p:nvPr/>
            </p:nvSpPr>
            <p:spPr bwMode="auto">
              <a:xfrm flipV="1">
                <a:off x="899452" y="1763139"/>
                <a:ext cx="288779" cy="319177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21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16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99"/>
              <a:stretch>
                <a:fillRect/>
              </a:stretch>
            </p:blipFill>
            <p:spPr bwMode="auto">
              <a:xfrm>
                <a:off x="924969" y="1809514"/>
                <a:ext cx="237744" cy="249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in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CCCC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2" name="TextBox 11"/>
          <p:cNvSpPr txBox="1"/>
          <p:nvPr/>
        </p:nvSpPr>
        <p:spPr>
          <a:xfrm>
            <a:off x="6902400" y="1629728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t0</a:t>
            </a:r>
            <a:endParaRPr lang="en-GB" sz="1400" dirty="0"/>
          </a:p>
        </p:txBody>
      </p:sp>
      <p:sp>
        <p:nvSpPr>
          <p:cNvPr id="168" name="TextBox 167"/>
          <p:cNvSpPr txBox="1"/>
          <p:nvPr/>
        </p:nvSpPr>
        <p:spPr>
          <a:xfrm>
            <a:off x="6384045" y="162177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t</a:t>
            </a:r>
            <a:r>
              <a:rPr lang="en-GB" sz="1400" dirty="0" smtClean="0"/>
              <a:t>-5</a:t>
            </a:r>
            <a:endParaRPr lang="en-GB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845673" y="16297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t-10</a:t>
            </a:r>
            <a:endParaRPr lang="en-GB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356955" y="16297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t-15</a:t>
            </a:r>
            <a:endParaRPr lang="en-GB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4868258" y="1629728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t-20</a:t>
            </a:r>
            <a:endParaRPr lang="en-GB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4379579" y="163768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t-25</a:t>
            </a:r>
            <a:endParaRPr lang="en-GB" sz="1400" dirty="0"/>
          </a:p>
        </p:txBody>
      </p:sp>
      <p:sp>
        <p:nvSpPr>
          <p:cNvPr id="173" name="TextBox 172"/>
          <p:cNvSpPr txBox="1"/>
          <p:nvPr/>
        </p:nvSpPr>
        <p:spPr>
          <a:xfrm>
            <a:off x="3890861" y="1637682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t-30</a:t>
            </a:r>
            <a:endParaRPr lang="en-GB" sz="14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3890044" y="2210307"/>
            <a:ext cx="2938956" cy="1169346"/>
            <a:chOff x="3890044" y="2210307"/>
            <a:chExt cx="2938956" cy="1169346"/>
          </a:xfrm>
        </p:grpSpPr>
        <p:sp>
          <p:nvSpPr>
            <p:cNvPr id="13" name="Right Brace 12"/>
            <p:cNvSpPr/>
            <p:nvPr/>
          </p:nvSpPr>
          <p:spPr bwMode="auto">
            <a:xfrm rot="5400000">
              <a:off x="5301199" y="799152"/>
              <a:ext cx="116646" cy="2938956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5085724" y="2323264"/>
              <a:ext cx="558167" cy="362314"/>
              <a:chOff x="5085724" y="2323264"/>
              <a:chExt cx="558167" cy="362314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l="-23913" t="-98077" r="-52174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" name="Oval 16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0" name="Straight Arrow Connector 19"/>
              <p:cNvCxnSpPr>
                <a:stCxn id="17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22" name="Curved Connector 21"/>
            <p:cNvCxnSpPr>
              <a:stCxn id="148" idx="2"/>
              <a:endCxn id="6" idx="2"/>
            </p:cNvCxnSpPr>
            <p:nvPr/>
          </p:nvCxnSpPr>
          <p:spPr bwMode="auto">
            <a:xfrm rot="5400000" flipH="1" flipV="1">
              <a:off x="4480781" y="2485205"/>
              <a:ext cx="485375" cy="1303522"/>
            </a:xfrm>
            <a:prstGeom prst="curvedConnector3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181" name="Curved Connector 180"/>
          <p:cNvCxnSpPr>
            <a:stCxn id="6" idx="3"/>
            <a:endCxn id="151" idx="2"/>
          </p:cNvCxnSpPr>
          <p:nvPr/>
        </p:nvCxnSpPr>
        <p:spPr bwMode="auto">
          <a:xfrm>
            <a:off x="6737001" y="2795044"/>
            <a:ext cx="266896" cy="58460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58" name="Group 57"/>
          <p:cNvGrpSpPr/>
          <p:nvPr/>
        </p:nvGrpSpPr>
        <p:grpSpPr>
          <a:xfrm>
            <a:off x="4378742" y="2210307"/>
            <a:ext cx="2448777" cy="1169346"/>
            <a:chOff x="4378742" y="2210307"/>
            <a:chExt cx="2448777" cy="1169346"/>
          </a:xfrm>
        </p:grpSpPr>
        <p:cxnSp>
          <p:nvCxnSpPr>
            <p:cNvPr id="175" name="Curved Connector 174"/>
            <p:cNvCxnSpPr>
              <a:stCxn id="154" idx="2"/>
              <a:endCxn id="6" idx="2"/>
            </p:cNvCxnSpPr>
            <p:nvPr/>
          </p:nvCxnSpPr>
          <p:spPr bwMode="auto">
            <a:xfrm rot="5400000" flipH="1" flipV="1">
              <a:off x="4725130" y="2729554"/>
              <a:ext cx="485375" cy="81482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5" name="Right Brace 184"/>
            <p:cNvSpPr/>
            <p:nvPr/>
          </p:nvSpPr>
          <p:spPr bwMode="auto">
            <a:xfrm rot="5400000">
              <a:off x="5544808" y="1044241"/>
              <a:ext cx="116646" cy="2448777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5328619" y="2328969"/>
              <a:ext cx="558167" cy="362314"/>
              <a:chOff x="5085724" y="2323264"/>
              <a:chExt cx="558167" cy="362314"/>
            </a:xfrm>
          </p:grpSpPr>
          <p:grpSp>
            <p:nvGrpSpPr>
              <p:cNvPr id="187" name="Group 186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9" name="TextBox 188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189" name="TextBox 18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6"/>
                      <a:stretch>
                        <a:fillRect l="-23913" t="-98077" r="-52174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0" name="Oval 189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188" name="Straight Arrow Connector 187"/>
              <p:cNvCxnSpPr>
                <a:stCxn id="190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9" name="Group 58"/>
          <p:cNvGrpSpPr/>
          <p:nvPr/>
        </p:nvGrpSpPr>
        <p:grpSpPr>
          <a:xfrm>
            <a:off x="4867440" y="2205846"/>
            <a:ext cx="1964703" cy="1173807"/>
            <a:chOff x="4867440" y="2205846"/>
            <a:chExt cx="1964703" cy="1173807"/>
          </a:xfrm>
        </p:grpSpPr>
        <p:cxnSp>
          <p:nvCxnSpPr>
            <p:cNvPr id="176" name="Curved Connector 175"/>
            <p:cNvCxnSpPr>
              <a:stCxn id="157" idx="2"/>
              <a:endCxn id="6" idx="2"/>
            </p:cNvCxnSpPr>
            <p:nvPr/>
          </p:nvCxnSpPr>
          <p:spPr bwMode="auto">
            <a:xfrm rot="5400000" flipH="1" flipV="1">
              <a:off x="4969479" y="2973903"/>
              <a:ext cx="485375" cy="32612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91" name="Group 190"/>
            <p:cNvGrpSpPr/>
            <p:nvPr/>
          </p:nvGrpSpPr>
          <p:grpSpPr>
            <a:xfrm>
              <a:off x="5578361" y="2332658"/>
              <a:ext cx="558167" cy="362314"/>
              <a:chOff x="5085724" y="2323264"/>
              <a:chExt cx="558167" cy="362314"/>
            </a:xfrm>
          </p:grpSpPr>
          <p:grpSp>
            <p:nvGrpSpPr>
              <p:cNvPr id="192" name="Group 191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4" name="TextBox 193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194" name="TextBox 193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l="-23913" t="-100000" r="-52174" b="-1450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95" name="Oval 194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193" name="Straight Arrow Connector 192"/>
              <p:cNvCxnSpPr>
                <a:stCxn id="195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96" name="Right Brace 195"/>
            <p:cNvSpPr/>
            <p:nvPr/>
          </p:nvSpPr>
          <p:spPr bwMode="auto">
            <a:xfrm rot="5400000">
              <a:off x="5791469" y="1281817"/>
              <a:ext cx="116646" cy="1964703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352757" y="2209600"/>
            <a:ext cx="1469478" cy="1170053"/>
            <a:chOff x="5352757" y="2209600"/>
            <a:chExt cx="1469478" cy="1170053"/>
          </a:xfrm>
        </p:grpSpPr>
        <p:cxnSp>
          <p:nvCxnSpPr>
            <p:cNvPr id="177" name="Curved Connector 176"/>
            <p:cNvCxnSpPr>
              <a:stCxn id="160" idx="2"/>
              <a:endCxn id="6" idx="2"/>
            </p:cNvCxnSpPr>
            <p:nvPr/>
          </p:nvCxnSpPr>
          <p:spPr bwMode="auto">
            <a:xfrm rot="16200000" flipV="1">
              <a:off x="5213828" y="3055680"/>
              <a:ext cx="485375" cy="16257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7" name="Right Brace 196"/>
            <p:cNvSpPr/>
            <p:nvPr/>
          </p:nvSpPr>
          <p:spPr bwMode="auto">
            <a:xfrm rot="5400000">
              <a:off x="6029173" y="1533184"/>
              <a:ext cx="116646" cy="1469478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5812810" y="2336347"/>
              <a:ext cx="558167" cy="362314"/>
              <a:chOff x="5085724" y="2323264"/>
              <a:chExt cx="558167" cy="362314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1" name="TextBox 200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201" name="TextBox 20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8"/>
                      <a:stretch>
                        <a:fillRect l="-25275" t="-98077" r="-52747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2" name="Oval 201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00" name="Straight Arrow Connector 199"/>
              <p:cNvCxnSpPr>
                <a:stCxn id="202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1" name="Group 60"/>
          <p:cNvGrpSpPr/>
          <p:nvPr/>
        </p:nvGrpSpPr>
        <p:grpSpPr>
          <a:xfrm>
            <a:off x="5375230" y="2209600"/>
            <a:ext cx="1460535" cy="1170053"/>
            <a:chOff x="5375230" y="2209600"/>
            <a:chExt cx="1460535" cy="1170053"/>
          </a:xfrm>
        </p:grpSpPr>
        <p:cxnSp>
          <p:nvCxnSpPr>
            <p:cNvPr id="178" name="Curved Connector 177"/>
            <p:cNvCxnSpPr>
              <a:stCxn id="163" idx="2"/>
              <a:endCxn id="6" idx="2"/>
            </p:cNvCxnSpPr>
            <p:nvPr/>
          </p:nvCxnSpPr>
          <p:spPr bwMode="auto">
            <a:xfrm rot="16200000" flipV="1">
              <a:off x="5458177" y="2811331"/>
              <a:ext cx="485375" cy="651270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3" name="Right Brace 202"/>
            <p:cNvSpPr/>
            <p:nvPr/>
          </p:nvSpPr>
          <p:spPr bwMode="auto">
            <a:xfrm rot="5400000">
              <a:off x="6281978" y="1772458"/>
              <a:ext cx="116646" cy="990929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04" name="Group 203"/>
            <p:cNvGrpSpPr/>
            <p:nvPr/>
          </p:nvGrpSpPr>
          <p:grpSpPr>
            <a:xfrm>
              <a:off x="6061217" y="2340036"/>
              <a:ext cx="558167" cy="362314"/>
              <a:chOff x="5085724" y="2323264"/>
              <a:chExt cx="558167" cy="362314"/>
            </a:xfrm>
          </p:grpSpPr>
          <p:grpSp>
            <p:nvGrpSpPr>
              <p:cNvPr id="205" name="Group 204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7" name="TextBox 206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207" name="TextBox 20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7"/>
                      <a:stretch>
                        <a:fillRect l="-23913" t="-98077" r="-52174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08" name="Oval 207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06" name="Straight Arrow Connector 205"/>
              <p:cNvCxnSpPr>
                <a:stCxn id="208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2" name="Group 61"/>
          <p:cNvGrpSpPr/>
          <p:nvPr/>
        </p:nvGrpSpPr>
        <p:grpSpPr>
          <a:xfrm>
            <a:off x="5375230" y="2208827"/>
            <a:ext cx="1508497" cy="1170826"/>
            <a:chOff x="5375230" y="2208827"/>
            <a:chExt cx="1508497" cy="1170826"/>
          </a:xfrm>
        </p:grpSpPr>
        <p:cxnSp>
          <p:nvCxnSpPr>
            <p:cNvPr id="179" name="Curved Connector 178"/>
            <p:cNvCxnSpPr>
              <a:stCxn id="166" idx="2"/>
              <a:endCxn id="6" idx="2"/>
            </p:cNvCxnSpPr>
            <p:nvPr/>
          </p:nvCxnSpPr>
          <p:spPr bwMode="auto">
            <a:xfrm rot="16200000" flipV="1">
              <a:off x="5702526" y="2566982"/>
              <a:ext cx="485375" cy="1139968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9" name="Right Brace 208"/>
            <p:cNvSpPr/>
            <p:nvPr/>
          </p:nvSpPr>
          <p:spPr bwMode="auto">
            <a:xfrm rot="5400000">
              <a:off x="6525587" y="2023540"/>
              <a:ext cx="116646" cy="487219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6325560" y="2333496"/>
              <a:ext cx="558167" cy="362314"/>
              <a:chOff x="5085724" y="2323264"/>
              <a:chExt cx="558167" cy="362314"/>
            </a:xfrm>
          </p:grpSpPr>
          <p:grpSp>
            <p:nvGrpSpPr>
              <p:cNvPr id="211" name="Group 210"/>
              <p:cNvGrpSpPr/>
              <p:nvPr/>
            </p:nvGrpSpPr>
            <p:grpSpPr>
              <a:xfrm>
                <a:off x="5085724" y="2323264"/>
                <a:ext cx="558167" cy="315984"/>
                <a:chOff x="2062619" y="2887923"/>
                <a:chExt cx="558167" cy="31598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3" name="TextBox 212"/>
                    <p:cNvSpPr txBox="1"/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GB" sz="600" i="1" smtClean="0">
                                    <a:latin typeface="Cambria Math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de-CH" sz="600" b="0" i="1" smtClean="0">
                                    <a:latin typeface="Cambria Math"/>
                                  </a:rPr>
                                  <m:t>𝑈𝑉</m:t>
                                </m:r>
                              </m:e>
                            </m:nary>
                          </m:oMath>
                        </m:oMathPara>
                      </a14:m>
                      <a:endParaRPr lang="en-GB" sz="600" dirty="0"/>
                    </a:p>
                  </p:txBody>
                </p:sp>
              </mc:Choice>
              <mc:Fallback xmlns="">
                <p:sp>
                  <p:nvSpPr>
                    <p:cNvPr id="213" name="TextBox 2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62619" y="2887923"/>
                      <a:ext cx="558167" cy="315984"/>
                    </a:xfrm>
                    <a:prstGeom prst="rect">
                      <a:avLst/>
                    </a:prstGeom>
                    <a:blipFill rotWithShape="1">
                      <a:blip r:embed="rId9"/>
                      <a:stretch>
                        <a:fillRect l="-25275" t="-98077" r="-52747" b="-1403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4" name="Oval 213"/>
                <p:cNvSpPr/>
                <p:nvPr/>
              </p:nvSpPr>
              <p:spPr bwMode="auto">
                <a:xfrm>
                  <a:off x="2191995" y="2891612"/>
                  <a:ext cx="282081" cy="282081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GB" sz="21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  <p:cxnSp>
            <p:nvCxnSpPr>
              <p:cNvPr id="212" name="Straight Arrow Connector 211"/>
              <p:cNvCxnSpPr>
                <a:stCxn id="214" idx="4"/>
              </p:cNvCxnSpPr>
              <p:nvPr/>
            </p:nvCxnSpPr>
            <p:spPr bwMode="auto">
              <a:xfrm flipH="1">
                <a:off x="5356138" y="2609034"/>
                <a:ext cx="3" cy="7654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cxnSp>
        <p:nvCxnSpPr>
          <p:cNvPr id="221" name="Straight Arrow Connector 220"/>
          <p:cNvCxnSpPr/>
          <p:nvPr/>
        </p:nvCxnSpPr>
        <p:spPr bwMode="auto">
          <a:xfrm flipV="1">
            <a:off x="6913287" y="3443204"/>
            <a:ext cx="94094" cy="61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2" name="Straight Arrow Connector 221"/>
          <p:cNvCxnSpPr/>
          <p:nvPr/>
        </p:nvCxnSpPr>
        <p:spPr bwMode="auto">
          <a:xfrm flipV="1">
            <a:off x="6913287" y="3560717"/>
            <a:ext cx="94094" cy="61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3" name="Straight Arrow Connector 222"/>
          <p:cNvCxnSpPr/>
          <p:nvPr/>
        </p:nvCxnSpPr>
        <p:spPr bwMode="auto">
          <a:xfrm flipV="1">
            <a:off x="7000854" y="3443203"/>
            <a:ext cx="94094" cy="61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4" name="Straight Arrow Connector 223"/>
          <p:cNvCxnSpPr/>
          <p:nvPr/>
        </p:nvCxnSpPr>
        <p:spPr bwMode="auto">
          <a:xfrm flipV="1">
            <a:off x="7007619" y="3561477"/>
            <a:ext cx="94094" cy="615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1" name="Group 230"/>
          <p:cNvGrpSpPr/>
          <p:nvPr/>
        </p:nvGrpSpPr>
        <p:grpSpPr>
          <a:xfrm>
            <a:off x="2934605" y="1721728"/>
            <a:ext cx="246821" cy="272802"/>
            <a:chOff x="7691600" y="3516713"/>
            <a:chExt cx="246821" cy="272802"/>
          </a:xfrm>
        </p:grpSpPr>
        <p:sp>
          <p:nvSpPr>
            <p:cNvPr id="225" name="Folded Corner 224"/>
            <p:cNvSpPr/>
            <p:nvPr/>
          </p:nvSpPr>
          <p:spPr bwMode="auto">
            <a:xfrm flipV="1">
              <a:off x="7691600" y="3516713"/>
              <a:ext cx="246821" cy="272802"/>
            </a:xfrm>
            <a:prstGeom prst="foldedCorner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30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99"/>
            <a:stretch>
              <a:fillRect/>
            </a:stretch>
          </p:blipFill>
          <p:spPr bwMode="auto">
            <a:xfrm>
              <a:off x="7717341" y="3545998"/>
              <a:ext cx="203201" cy="2129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cxnSp>
          <p:nvCxnSpPr>
            <p:cNvPr id="226" name="Straight Arrow Connector 225"/>
            <p:cNvCxnSpPr/>
            <p:nvPr/>
          </p:nvCxnSpPr>
          <p:spPr bwMode="auto">
            <a:xfrm flipV="1">
              <a:off x="7725012" y="3576653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7" name="Straight Arrow Connector 226"/>
            <p:cNvCxnSpPr/>
            <p:nvPr/>
          </p:nvCxnSpPr>
          <p:spPr bwMode="auto">
            <a:xfrm flipV="1">
              <a:off x="7725012" y="369416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8" name="Straight Arrow Connector 227"/>
            <p:cNvCxnSpPr/>
            <p:nvPr/>
          </p:nvCxnSpPr>
          <p:spPr bwMode="auto">
            <a:xfrm flipV="1">
              <a:off x="7812579" y="3576652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9" name="Straight Arrow Connector 228"/>
            <p:cNvCxnSpPr/>
            <p:nvPr/>
          </p:nvCxnSpPr>
          <p:spPr bwMode="auto">
            <a:xfrm flipV="1">
              <a:off x="7819344" y="3694926"/>
              <a:ext cx="94094" cy="615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triangl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33" name="Curved Connector 232"/>
          <p:cNvCxnSpPr>
            <a:stCxn id="151" idx="0"/>
            <a:endCxn id="225" idx="0"/>
          </p:cNvCxnSpPr>
          <p:nvPr/>
        </p:nvCxnSpPr>
        <p:spPr bwMode="auto">
          <a:xfrm rot="5400000" flipH="1">
            <a:off x="4201994" y="850553"/>
            <a:ext cx="1657925" cy="3945881"/>
          </a:xfrm>
          <a:prstGeom prst="curvedConnector3">
            <a:avLst>
              <a:gd name="adj1" fmla="val -3482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6" name="Curved Connector 235"/>
          <p:cNvCxnSpPr>
            <a:stCxn id="115" idx="0"/>
          </p:cNvCxnSpPr>
          <p:nvPr/>
        </p:nvCxnSpPr>
        <p:spPr bwMode="auto">
          <a:xfrm rot="16200000" flipH="1">
            <a:off x="3183861" y="1559158"/>
            <a:ext cx="111705" cy="105384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7" name="Curved Connector 236"/>
          <p:cNvCxnSpPr>
            <a:stCxn id="39" idx="0"/>
            <a:endCxn id="148" idx="1"/>
          </p:cNvCxnSpPr>
          <p:nvPr/>
        </p:nvCxnSpPr>
        <p:spPr bwMode="auto">
          <a:xfrm rot="16200000" flipH="1">
            <a:off x="2421096" y="1988854"/>
            <a:ext cx="1439140" cy="1615259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0" name="Rounded Rectangle 239"/>
          <p:cNvSpPr/>
          <p:nvPr/>
        </p:nvSpPr>
        <p:spPr bwMode="auto">
          <a:xfrm rot="1135217">
            <a:off x="7434186" y="491865"/>
            <a:ext cx="1673525" cy="31610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Show</a:t>
            </a:r>
            <a:r>
              <a:rPr kumimoji="0" lang="en-GB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r>
              <a:rPr lang="en-GB" sz="1600" dirty="0" smtClean="0">
                <a:solidFill>
                  <a:schemeClr val="bg1"/>
                </a:solidFill>
              </a:rPr>
              <a:t>example</a:t>
            </a:r>
            <a:endParaRPr kumimoji="0" lang="en-GB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649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68" grpId="0"/>
      <p:bldP spid="169" grpId="0"/>
      <p:bldP spid="170" grpId="0"/>
      <p:bldP spid="171" grpId="0"/>
      <p:bldP spid="172" grpId="0"/>
      <p:bldP spid="173" grpId="0"/>
      <p:bldP spid="2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95416" y="3482671"/>
            <a:ext cx="9390491" cy="20196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Comparison original / displaced fields</a:t>
            </a:r>
            <a:endParaRPr lang="en-GB" dirty="0"/>
          </a:p>
        </p:txBody>
      </p:sp>
      <p:pic>
        <p:nvPicPr>
          <p:cNvPr id="4" name="20150707_movie_vec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103" y="799918"/>
            <a:ext cx="8364772" cy="43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3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n_Format_16-9">
  <a:themeElements>
    <a:clrScheme name="Benutzerdefiniert 1">
      <a:dk1>
        <a:srgbClr val="000000"/>
      </a:dk1>
      <a:lt1>
        <a:srgbClr val="FFFFFF"/>
      </a:lt1>
      <a:dk2>
        <a:srgbClr val="000000"/>
      </a:dk2>
      <a:lt2>
        <a:srgbClr val="7D6E5F"/>
      </a:lt2>
      <a:accent1>
        <a:srgbClr val="FF0000"/>
      </a:accent1>
      <a:accent2>
        <a:srgbClr val="7D6E5F"/>
      </a:accent2>
      <a:accent3>
        <a:srgbClr val="5A735F"/>
      </a:accent3>
      <a:accent4>
        <a:srgbClr val="000000"/>
      </a:accent4>
      <a:accent5>
        <a:srgbClr val="DAEDEF"/>
      </a:accent5>
      <a:accent6>
        <a:srgbClr val="FAB45F"/>
      </a:accent6>
      <a:hlink>
        <a:srgbClr val="000000"/>
      </a:hlink>
      <a:folHlink>
        <a:srgbClr val="000000"/>
      </a:folHlink>
    </a:clrScheme>
    <a:fontScheme name="GSED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GSEDI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SEDI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SEDI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711EB1397DA214C991D0114E1C6705F" ma:contentTypeVersion="1" ma:contentTypeDescription="Ein neues Dokument erstellen." ma:contentTypeScope="" ma:versionID="4f497952251489acb7320a0ddcdc69ee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5e9f62132f8a72b8ccdf838efe357e29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Geplantes Startdatum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Geplantes Enddatum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470CE0D-FADF-4C0F-90CA-E3B937E9A86B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sharepoint/v3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E9CD66-01A1-48D3-A44D-6CE49655947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F031FF-B88D-427D-A541-B3BADEC17D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en_Format_16-9</Template>
  <TotalTime>0</TotalTime>
  <Words>487</Words>
  <Application>Microsoft Office PowerPoint</Application>
  <PresentationFormat>On-screen Show (16:9)</PresentationFormat>
  <Paragraphs>143</Paragraphs>
  <Slides>20</Slides>
  <Notes>0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en_Format_16-9</vt:lpstr>
      <vt:lpstr>NOSTRADAMUS input data preparation </vt:lpstr>
      <vt:lpstr>PowerPoint Presentation</vt:lpstr>
      <vt:lpstr>Context – NOSTRADAMUS project</vt:lpstr>
      <vt:lpstr>Problem formulation</vt:lpstr>
      <vt:lpstr>Context – NOSTRADAMUS project</vt:lpstr>
      <vt:lpstr>Reading the original data</vt:lpstr>
      <vt:lpstr>Deriving optical flow field</vt:lpstr>
      <vt:lpstr>Displacing fields</vt:lpstr>
      <vt:lpstr>Comparison original / displaced fields</vt:lpstr>
      <vt:lpstr>Correcting for residual movement</vt:lpstr>
      <vt:lpstr>PowerPoint Presentation</vt:lpstr>
      <vt:lpstr>Displaced / residually displaced fields</vt:lpstr>
      <vt:lpstr>Is secondary displacement necessary?</vt:lpstr>
      <vt:lpstr>Updating step</vt:lpstr>
      <vt:lpstr>Langrangian history along TS track </vt:lpstr>
      <vt:lpstr>Langrangian history along TS track </vt:lpstr>
      <vt:lpstr>Input to ANN</vt:lpstr>
      <vt:lpstr>Open points</vt:lpstr>
      <vt:lpstr>Manual (under construction)</vt:lpstr>
      <vt:lpstr>PowerPoint Presentation</vt:lpstr>
    </vt:vector>
  </TitlesOfParts>
  <Company>MeteoSwiss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displaced radar and lightning fields</dc:title>
  <dc:creator>Zeder Joel Miro</dc:creator>
  <cp:lastModifiedBy>Zeder Joel Miro</cp:lastModifiedBy>
  <cp:revision>61</cp:revision>
  <cp:lastPrinted>2016-02-16T15:38:09Z</cp:lastPrinted>
  <dcterms:created xsi:type="dcterms:W3CDTF">2018-08-15T12:04:39Z</dcterms:created>
  <dcterms:modified xsi:type="dcterms:W3CDTF">2018-10-24T13:14:02Z</dcterms:modified>
</cp:coreProperties>
</file>